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notesMasterIdLst>
    <p:notesMasterId r:id="rId13"/>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notesMaster" Target="notesMasters/notesMaster1.xml"/><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 in plain language, but keep the tone dignified. AfricID / ATRI is being introduced as a public briefing on verifiable trust.
The issue is familiar: people, businesses, learners, and institutions may have legitimate proof, but that proof is not always easy to verify in another setting. ATRI is a proposal for making specific claims easier to check while protecting people from being reduced to a score.
The expected outcome is simple: understand the problem, understand the plain meaning of the concept, understand the safeguards, and understand why responsible adoption must be narrow and governed.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Define trust plainly before moving into the problem. Trust does not mean believing everyone without proof. It also does not mean scoring people. Here, trust means being able to rely on a specific claim because it came from a recognised source and can be checked for a clear purpose.
A claim may be a credential, a business record, a participation record, or another piece of evidence that matters. The authority is the person or institution responsible for that evidence. The reliance decision is what another institution does after checking it.
This definition keeps the discussion practical and protects people from being reduced to vague judgement.</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answers why ordinary people should care. More opportunities now depend on whether evidence can be recognised outside the place where it was first issued. That can affect learning, employment, business participation, public services, and mobility.
When evidence is hard to verify, people may be asked to repeat paperwork, prove themselves again, or accept decisions based on incomplete information. But the answer cannot be unchecked data sharing. The answer must be responsible verification with consent, limits, accountability, and correction.
The point is not to trust everyone automatically. The point is to verify specific claims fairly and safely.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should be direct and reassuring. People are right to ask what happens to data about them. Who collects it? Who checks it? Where is it stored? Who can retrieve it? How long is it kept? What happens if it is wrong? What happens if it is attacked?
AfricID / ATRI should not proceed as if those questions are secondary. The public standard should be clear: no central warehouse of personal records, no hidden profiling, no unchecked access, no permanent punishment for wrong data, and no live-data pilot before security and correction controls are defined.
Trust must protect people, not merely verify them.</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should translate the global lesson into plain language. Around the world, digital trust systems only work when people can use them safely, understand them, and see real value in everyday life.
For AfricID / ATRI, that does not mean importing another country's identity system. It means borrowing the responsible habits: clear rules, known sources, strong security, user control, and useful services. A person should not have to surrender unnecessary data just to prove one legitimate claim. A business should not be reduced to a private score. A worker or learner should not be trapped by an error that cannot be corrected.
The public message is simple: learn from what works, but keep the safeguards stronger than the ambition.</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everyday trust problem is concrete. A person may have learned a skill, completed a programme, served in an institution, built a business record, or participated in a recognised activity. The problem begins when another institution cannot easily confirm that evidence.
When evidence cannot travel, opportunity can be delayed or denied. But the solution cannot be careless data sharing. The solution must protect dignity, consent, correction, and accountability.
This is the balance ATRI is trying to address: make legitimate claims easier to verify while keeping the person protected.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plain meaning of ATRI is this: verify claims, do not rank people. Identity stays national. Evidence becomes portable only where authorised claims can be checked responsibly. Rules protect people through consent, correction, and accountability. Opportunity can travel because trust becomes easier to establish across learning, work, trade, and service.
This should not be described as a score, a surveillance tool, or a replacement for government identity. It is a governed way to check specific claims for specific purposes.
The simpler the explanation, the stronger it becomes.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should be delivered with firmness. Trust infrastructure must never reduce people to a score.
That means no human ranking, no surveillance, no replacement of national identity, and no black-box control. These are not technical details for later. They are the basis of public trust.
People should be able to understand what claim is being checked, who issued it, why it is being checked, and how an error can be corrected. Without those protections, the system would lose the legitimacy it is meant to build.</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Responsible adoption begins with restraint. Start narrow, set rules, test carefully, govern openly, and correct errors.
A trust system should not begin by trying to cover everyone and everything. It should begin with one useful problem where the evidence is clear, the authority is defined, the safeguards are understood, and the risks can be reviewed.
If the first use case cannot meet that standard, the system should not expand. If it can, the next step is still careful evaluation, not automatic scale.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the audience asks what the presentation is based on, this slide provides the source foundation. The concept is being developed from AU and Africa policy references, comparator references, boundary analysis, and AfricID / ATRI project documents.
The important assurance is that the project is not being framed through slogans alone. It is being tested against policy, governance, technical comparison, and known risks.
For a general audience, the source slide is mainly a confidence marker: the concept is being handled seriously and should continue to be examined seriously.</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End with the principle, because it is the part that should remain in the room after the presentation ends.
The purpose is to make legitimate claims easier to verify while protecting people from being reduced to a score. That sentence carries both sides of the project: usefulness and restraint.
If ATRI is developed further, it should be judged by that standard. Does it improve responsible verification? Does it protect dignity and correction? Does it respect national authority? Does it avoid ranking, surveillance, and black-box control? Those are the questions that matter.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2.png"/><Relationship Id="rId3" Type="http://schemas.openxmlformats.org/officeDocument/2006/relationships/slideLayout" Target="../slideLayouts/slideLayout1.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png"/><Relationship Id="rId3" Type="http://schemas.openxmlformats.org/officeDocument/2006/relationships/image" Target="../media/image-2-3.png"/><Relationship Id="rId4" Type="http://schemas.openxmlformats.org/officeDocument/2006/relationships/image" Target="../media/image-2-4.png"/><Relationship Id="rId5" Type="http://schemas.openxmlformats.org/officeDocument/2006/relationships/slideLayout" Target="../slideLayouts/slideLayout1.xml"/><Relationship Id="rId6"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png"/><Relationship Id="rId3" Type="http://schemas.openxmlformats.org/officeDocument/2006/relationships/image" Target="../media/image-3-3.png"/><Relationship Id="rId4" Type="http://schemas.openxmlformats.org/officeDocument/2006/relationships/image" Target="../media/image-3-4.png"/><Relationship Id="rId5" Type="http://schemas.openxmlformats.org/officeDocument/2006/relationships/image" Target="../media/image-3-5.png"/><Relationship Id="rId6" Type="http://schemas.openxmlformats.org/officeDocument/2006/relationships/slideLayout" Target="../slideLayouts/slideLayout1.xml"/><Relationship Id="rId7"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png"/><Relationship Id="rId3" Type="http://schemas.openxmlformats.org/officeDocument/2006/relationships/image" Target="../media/image-4-3.png"/><Relationship Id="rId4" Type="http://schemas.openxmlformats.org/officeDocument/2006/relationships/image" Target="../media/image-4-4.png"/><Relationship Id="rId5" Type="http://schemas.openxmlformats.org/officeDocument/2006/relationships/image" Target="../media/image-4-5.png"/><Relationship Id="rId6" Type="http://schemas.openxmlformats.org/officeDocument/2006/relationships/slideLayout" Target="../slideLayouts/slideLayout1.xml"/><Relationship Id="rId7"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png"/><Relationship Id="rId3" Type="http://schemas.openxmlformats.org/officeDocument/2006/relationships/image" Target="../media/image-5-3.png"/><Relationship Id="rId4" Type="http://schemas.openxmlformats.org/officeDocument/2006/relationships/image" Target="../media/image-5-4.png"/><Relationship Id="rId5" Type="http://schemas.openxmlformats.org/officeDocument/2006/relationships/image" Target="../media/image-5-5.png"/><Relationship Id="rId6" Type="http://schemas.openxmlformats.org/officeDocument/2006/relationships/slideLayout" Target="../slideLayouts/slideLayout1.xml"/><Relationship Id="rId7"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image" Target="../media/image-6-2.png"/><Relationship Id="rId3" Type="http://schemas.openxmlformats.org/officeDocument/2006/relationships/image" Target="../media/image-6-3.png"/><Relationship Id="rId4" Type="http://schemas.openxmlformats.org/officeDocument/2006/relationships/image" Target="../media/image-6-4.png"/><Relationship Id="rId5" Type="http://schemas.openxmlformats.org/officeDocument/2006/relationships/image" Target="../media/image-6-5.png"/><Relationship Id="rId6" Type="http://schemas.openxmlformats.org/officeDocument/2006/relationships/image" Target="../media/image-6-6.png"/><Relationship Id="rId7" Type="http://schemas.openxmlformats.org/officeDocument/2006/relationships/slideLayout" Target="../slideLayouts/slideLayout1.xml"/><Relationship Id="rId8"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image" Target="../media/image-7-2.png"/><Relationship Id="rId3" Type="http://schemas.openxmlformats.org/officeDocument/2006/relationships/image" Target="../media/image-7-3.png"/><Relationship Id="rId4" Type="http://schemas.openxmlformats.org/officeDocument/2006/relationships/image" Target="../media/image-7-4.png"/><Relationship Id="rId5" Type="http://schemas.openxmlformats.org/officeDocument/2006/relationships/image" Target="../media/image-7-5.png"/><Relationship Id="rId6" Type="http://schemas.openxmlformats.org/officeDocument/2006/relationships/slideLayout" Target="../slideLayouts/slideLayout1.xml"/><Relationship Id="rId7"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png"/><Relationship Id="rId3" Type="http://schemas.openxmlformats.org/officeDocument/2006/relationships/image" Target="../media/image-8-3.png"/><Relationship Id="rId4" Type="http://schemas.openxmlformats.org/officeDocument/2006/relationships/image" Target="../media/image-8-4.png"/><Relationship Id="rId5" Type="http://schemas.openxmlformats.org/officeDocument/2006/relationships/image" Target="../media/image-8-5.png"/><Relationship Id="rId6" Type="http://schemas.openxmlformats.org/officeDocument/2006/relationships/slideLayout" Target="../slideLayouts/slideLayout1.xml"/><Relationship Id="rId7"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image" Target="../media/image-9-2.png"/><Relationship Id="rId3" Type="http://schemas.openxmlformats.org/officeDocument/2006/relationships/image" Target="../media/image-9-3.png"/><Relationship Id="rId4" Type="http://schemas.openxmlformats.org/officeDocument/2006/relationships/image" Target="../media/image-9-4.png"/><Relationship Id="rId5" Type="http://schemas.openxmlformats.org/officeDocument/2006/relationships/image" Target="../media/image-9-5.png"/><Relationship Id="rId6" Type="http://schemas.openxmlformats.org/officeDocument/2006/relationships/image" Target="../media/image-9-6.png"/><Relationship Id="rId7" Type="http://schemas.openxmlformats.org/officeDocument/2006/relationships/slideLayout" Target="../slideLayouts/slideLayout1.xml"/><Relationship Id="rId8"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image" Target="../media/image-10-2.png"/><Relationship Id="rId3" Type="http://schemas.openxmlformats.org/officeDocument/2006/relationships/image" Target="../media/image-10-3.png"/><Relationship Id="rId4" Type="http://schemas.openxmlformats.org/officeDocument/2006/relationships/image" Target="../media/image-10-4.png"/><Relationship Id="rId5" Type="http://schemas.openxmlformats.org/officeDocument/2006/relationships/image" Target="../media/image-10-5.png"/><Relationship Id="rId6" Type="http://schemas.openxmlformats.org/officeDocument/2006/relationships/slideLayout" Target="../slideLayouts/slideLayout1.xml"/><Relationship Id="rId7"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8FAF7"/>
        </a:solidFill>
      </p:bgPr>
    </p:bg>
    <p:spTree>
      <p:nvGrpSpPr>
        <p:cNvPr id="1" name=""/>
        <p:cNvGrpSpPr/>
        <p:nvPr/>
      </p:nvGrpSpPr>
      <p:grpSpPr>
        <a:xfrm>
          <a:off x="0" y="0"/>
          <a:ext cx="0" cy="0"/>
          <a:chOff x="0" y="0"/>
          <a:chExt cx="0" cy="0"/>
        </a:xfrm>
      </p:grpSpPr>
      <p:pic>
        <p:nvPicPr>
          <p:cNvPr id="2" name="Image 0" descr="D:\Replit\AfricID\outputs\manual-20260603-212256\presentations\africid-decks\assets\v03\education-credentials.png">    </p:cNvPr>
          <p:cNvPicPr>
            <a:picLocks noChangeAspect="1"/>
          </p:cNvPicPr>
          <p:nvPr/>
        </p:nvPicPr>
        <p:blipFill>
          <a:blip r:embed="rId1"/>
          <a:stretch>
            <a:fillRect/>
          </a:stretch>
        </p:blipFill>
        <p:spPr>
          <a:xfrm>
            <a:off x="0" y="0"/>
            <a:ext cx="6583680" cy="3703320"/>
          </a:xfrm>
          <a:prstGeom prst="rect">
            <a:avLst/>
          </a:prstGeom>
        </p:spPr>
      </p:pic>
      <p:sp>
        <p:nvSpPr>
          <p:cNvPr id="3" name="Shape 0"/>
          <p:cNvSpPr/>
          <p:nvPr/>
        </p:nvSpPr>
        <p:spPr>
          <a:xfrm>
            <a:off x="0" y="0"/>
            <a:ext cx="6583680" cy="3703320"/>
          </a:xfrm>
          <a:prstGeom prst="rect">
            <a:avLst/>
          </a:prstGeom>
          <a:solidFill>
            <a:srgbClr val="083D28">
              <a:alpha val="65000"/>
            </a:srgbClr>
          </a:solidFill>
          <a:ln w="12700">
            <a:solidFill>
              <a:srgbClr val="083D28">
                <a:alpha val="0"/>
              </a:srgbClr>
            </a:solidFill>
            <a:prstDash val="solid"/>
          </a:ln>
        </p:spPr>
      </p:sp>
      <p:sp>
        <p:nvSpPr>
          <p:cNvPr id="4" name="Shape 1"/>
          <p:cNvSpPr/>
          <p:nvPr/>
        </p:nvSpPr>
        <p:spPr>
          <a:xfrm>
            <a:off x="0" y="3703320"/>
            <a:ext cx="6583680" cy="3154680"/>
          </a:xfrm>
          <a:prstGeom prst="rect">
            <a:avLst/>
          </a:prstGeom>
          <a:solidFill>
            <a:srgbClr val="114B2E"/>
          </a:solidFill>
          <a:ln w="12700">
            <a:solidFill>
              <a:srgbClr val="114B2E"/>
            </a:solidFill>
            <a:prstDash val="solid"/>
          </a:ln>
        </p:spPr>
      </p:sp>
      <p:sp>
        <p:nvSpPr>
          <p:cNvPr id="5" name="Shape 2"/>
          <p:cNvSpPr/>
          <p:nvPr/>
        </p:nvSpPr>
        <p:spPr>
          <a:xfrm>
            <a:off x="6583680" y="0"/>
            <a:ext cx="128016" cy="6858000"/>
          </a:xfrm>
          <a:prstGeom prst="rect">
            <a:avLst/>
          </a:prstGeom>
          <a:solidFill>
            <a:srgbClr val="C89D3C"/>
          </a:solidFill>
          <a:ln w="12700">
            <a:solidFill>
              <a:srgbClr val="C89D3C"/>
            </a:solidFill>
            <a:prstDash val="solid"/>
          </a:ln>
        </p:spPr>
      </p:sp>
      <p:sp>
        <p:nvSpPr>
          <p:cNvPr id="6" name="Shape 3"/>
          <p:cNvSpPr/>
          <p:nvPr/>
        </p:nvSpPr>
        <p:spPr>
          <a:xfrm>
            <a:off x="475488" y="347472"/>
            <a:ext cx="911548" cy="1024128"/>
          </a:xfrm>
          <a:prstGeom prst="roundRect">
            <a:avLst/>
          </a:prstGeom>
          <a:solidFill>
            <a:srgbClr val="FFFFFF"/>
          </a:solidFill>
          <a:ln w="12700">
            <a:solidFill>
              <a:srgbClr val="C89D3C"/>
            </a:solidFill>
            <a:prstDash val="solid"/>
          </a:ln>
        </p:spPr>
      </p:sp>
      <p:pic>
        <p:nvPicPr>
          <p:cNvPr id="7" name="Image 1" descr="D:\Replit\AfricID\AfricID_ATRI_logo_clean_transparent.png">    </p:cNvPr>
          <p:cNvPicPr>
            <a:picLocks noChangeAspect="1"/>
          </p:cNvPicPr>
          <p:nvPr/>
        </p:nvPicPr>
        <p:blipFill>
          <a:blip r:embed="rId2"/>
          <a:stretch>
            <a:fillRect/>
          </a:stretch>
        </p:blipFill>
        <p:spPr>
          <a:xfrm>
            <a:off x="566928" y="438912"/>
            <a:ext cx="728668" cy="841248"/>
          </a:xfrm>
          <a:prstGeom prst="rect">
            <a:avLst/>
          </a:prstGeom>
        </p:spPr>
      </p:pic>
      <p:sp>
        <p:nvSpPr>
          <p:cNvPr id="8" name="Text 4"/>
          <p:cNvSpPr/>
          <p:nvPr/>
        </p:nvSpPr>
        <p:spPr>
          <a:xfrm>
            <a:off x="658368" y="4279392"/>
            <a:ext cx="3108960" cy="228600"/>
          </a:xfrm>
          <a:prstGeom prst="rect">
            <a:avLst/>
          </a:prstGeom>
          <a:noFill/>
          <a:ln/>
        </p:spPr>
        <p:txBody>
          <a:bodyPr wrap="square" lIns="508" tIns="508" rIns="508" bIns="508" rtlCol="0" anchor="t"/>
          <a:lstStyle/>
          <a:p>
            <a:pPr algn="l" indent="0" marL="0">
              <a:buNone/>
            </a:pPr>
            <a:r>
              <a:rPr lang="en-US" sz="1200" b="1" dirty="0">
                <a:solidFill>
                  <a:srgbClr val="C89D3C"/>
                </a:solidFill>
                <a:latin typeface="Aptos" pitchFamily="34" charset="0"/>
                <a:ea typeface="Aptos" pitchFamily="34" charset="-122"/>
                <a:cs typeface="Aptos" pitchFamily="34" charset="-120"/>
              </a:rPr>
              <a:t>GENERAL AUDIENCE</a:t>
            </a:r>
            <a:endParaRPr lang="en-US" sz="1200" dirty="0"/>
          </a:p>
        </p:txBody>
      </p:sp>
      <p:sp>
        <p:nvSpPr>
          <p:cNvPr id="9" name="Text 5"/>
          <p:cNvSpPr/>
          <p:nvPr/>
        </p:nvSpPr>
        <p:spPr>
          <a:xfrm>
            <a:off x="658368" y="4736592"/>
            <a:ext cx="3886200" cy="1051560"/>
          </a:xfrm>
          <a:prstGeom prst="rect">
            <a:avLst/>
          </a:prstGeom>
          <a:noFill/>
          <a:ln/>
        </p:spPr>
        <p:txBody>
          <a:bodyPr wrap="square" lIns="508" tIns="508" rIns="508" bIns="508" rtlCol="0" anchor="t"/>
          <a:lstStyle/>
          <a:p>
            <a:pPr algn="l" indent="0" marL="0">
              <a:buNone/>
            </a:pPr>
            <a:r>
              <a:rPr lang="en-US" sz="2700" b="1" dirty="0">
                <a:solidFill>
                  <a:srgbClr val="FFFFFF"/>
                </a:solidFill>
                <a:latin typeface="Aptos" pitchFamily="34" charset="0"/>
                <a:ea typeface="Aptos" pitchFamily="34" charset="-122"/>
                <a:cs typeface="Aptos" pitchFamily="34" charset="-120"/>
              </a:rPr>
              <a:t>National identity,</a:t>
            </a:r>
            <a:endParaRPr lang="en-US" sz="2700" dirty="0"/>
          </a:p>
          <a:p>
            <a:pPr algn="l" indent="0" marL="0">
              <a:buNone/>
            </a:pPr>
            <a:r>
              <a:rPr lang="en-US" sz="2700" b="1" dirty="0">
                <a:solidFill>
                  <a:srgbClr val="FFFFFF"/>
                </a:solidFill>
                <a:latin typeface="Aptos" pitchFamily="34" charset="0"/>
                <a:ea typeface="Aptos" pitchFamily="34" charset="-122"/>
                <a:cs typeface="Aptos" pitchFamily="34" charset="-120"/>
              </a:rPr>
              <a:t>local evidence,</a:t>
            </a:r>
            <a:endParaRPr lang="en-US" sz="2700" dirty="0"/>
          </a:p>
          <a:p>
            <a:pPr algn="l" indent="0" marL="0">
              <a:buNone/>
            </a:pPr>
            <a:r>
              <a:rPr lang="en-US" sz="2700" b="1" dirty="0">
                <a:solidFill>
                  <a:srgbClr val="FFFFFF"/>
                </a:solidFill>
                <a:latin typeface="Aptos" pitchFamily="34" charset="0"/>
                <a:ea typeface="Aptos" pitchFamily="34" charset="-122"/>
                <a:cs typeface="Aptos" pitchFamily="34" charset="-120"/>
              </a:rPr>
              <a:t>continental interoperability.</a:t>
            </a:r>
            <a:endParaRPr lang="en-US" sz="2700" dirty="0"/>
          </a:p>
        </p:txBody>
      </p:sp>
      <p:sp>
        <p:nvSpPr>
          <p:cNvPr id="10" name="Text 6"/>
          <p:cNvSpPr/>
          <p:nvPr/>
        </p:nvSpPr>
        <p:spPr>
          <a:xfrm>
            <a:off x="7205472" y="822960"/>
            <a:ext cx="4160520" cy="1143000"/>
          </a:xfrm>
          <a:prstGeom prst="rect">
            <a:avLst/>
          </a:prstGeom>
          <a:noFill/>
          <a:ln/>
        </p:spPr>
        <p:txBody>
          <a:bodyPr wrap="square" lIns="508" tIns="508" rIns="508" bIns="508" rtlCol="0" anchor="t"/>
          <a:lstStyle/>
          <a:p>
            <a:pPr algn="l" indent="0" marL="0">
              <a:buNone/>
            </a:pPr>
            <a:r>
              <a:rPr lang="en-US" sz="3100" b="1" dirty="0">
                <a:solidFill>
                  <a:srgbClr val="114B2E"/>
                </a:solidFill>
                <a:latin typeface="Aptos" pitchFamily="34" charset="0"/>
                <a:ea typeface="Aptos" pitchFamily="34" charset="-122"/>
                <a:cs typeface="Aptos" pitchFamily="34" charset="-120"/>
              </a:rPr>
              <a:t>AfricID / ATRI</a:t>
            </a:r>
            <a:endParaRPr lang="en-US" sz="3100" dirty="0"/>
          </a:p>
        </p:txBody>
      </p:sp>
      <p:sp>
        <p:nvSpPr>
          <p:cNvPr id="11" name="Text 7"/>
          <p:cNvSpPr/>
          <p:nvPr/>
        </p:nvSpPr>
        <p:spPr>
          <a:xfrm>
            <a:off x="7223760" y="2148840"/>
            <a:ext cx="4206240" cy="320040"/>
          </a:xfrm>
          <a:prstGeom prst="rect">
            <a:avLst/>
          </a:prstGeom>
          <a:noFill/>
          <a:ln/>
        </p:spPr>
        <p:txBody>
          <a:bodyPr wrap="square" lIns="508" tIns="508" rIns="508" bIns="508" rtlCol="0" anchor="t"/>
          <a:lstStyle/>
          <a:p>
            <a:pPr algn="l" indent="0" marL="0">
              <a:buNone/>
            </a:pPr>
            <a:r>
              <a:rPr lang="en-US" sz="1900" i="1" dirty="0">
                <a:solidFill>
                  <a:srgbClr val="333333"/>
                </a:solidFill>
                <a:latin typeface="Aptos" pitchFamily="34" charset="0"/>
                <a:ea typeface="Aptos" pitchFamily="34" charset="-122"/>
                <a:cs typeface="Aptos" pitchFamily="34" charset="-120"/>
              </a:rPr>
              <a:t>A dignified public briefing on verifiable trust</a:t>
            </a:r>
            <a:endParaRPr lang="en-US" sz="1900" dirty="0"/>
          </a:p>
        </p:txBody>
      </p:sp>
      <p:sp>
        <p:nvSpPr>
          <p:cNvPr id="12" name="Shape 8"/>
          <p:cNvSpPr/>
          <p:nvPr/>
        </p:nvSpPr>
        <p:spPr>
          <a:xfrm>
            <a:off x="7223760" y="2743200"/>
            <a:ext cx="3794760" cy="0"/>
          </a:xfrm>
          <a:prstGeom prst="line">
            <a:avLst/>
          </a:prstGeom>
          <a:noFill/>
          <a:ln w="15240">
            <a:solidFill>
              <a:srgbClr val="C89D3C"/>
            </a:solidFill>
            <a:prstDash val="solid"/>
          </a:ln>
        </p:spPr>
      </p:sp>
      <p:sp>
        <p:nvSpPr>
          <p:cNvPr id="13" name="Shape 9"/>
          <p:cNvSpPr/>
          <p:nvPr/>
        </p:nvSpPr>
        <p:spPr>
          <a:xfrm>
            <a:off x="7223760" y="3246120"/>
            <a:ext cx="4434840" cy="1188720"/>
          </a:xfrm>
          <a:prstGeom prst="roundRect">
            <a:avLst/>
          </a:prstGeom>
          <a:solidFill>
            <a:srgbClr val="FFFFFF"/>
          </a:solidFill>
          <a:ln w="12700">
            <a:solidFill>
              <a:srgbClr val="D9E2DA"/>
            </a:solidFill>
            <a:prstDash val="solid"/>
          </a:ln>
        </p:spPr>
      </p:sp>
      <p:sp>
        <p:nvSpPr>
          <p:cNvPr id="14" name="Text 10"/>
          <p:cNvSpPr/>
          <p:nvPr/>
        </p:nvSpPr>
        <p:spPr>
          <a:xfrm>
            <a:off x="7479792" y="3493008"/>
            <a:ext cx="1737360" cy="164592"/>
          </a:xfrm>
          <a:prstGeom prst="rect">
            <a:avLst/>
          </a:prstGeom>
          <a:noFill/>
          <a:ln/>
        </p:spPr>
        <p:txBody>
          <a:bodyPr wrap="square" lIns="508" tIns="508" rIns="508" bIns="508" rtlCol="0" anchor="t"/>
          <a:lstStyle/>
          <a:p>
            <a:pPr algn="l" indent="0" marL="0">
              <a:buNone/>
            </a:pPr>
            <a:r>
              <a:rPr lang="en-US" sz="1080" b="1" dirty="0">
                <a:solidFill>
                  <a:srgbClr val="C89D3C"/>
                </a:solidFill>
                <a:latin typeface="Aptos" pitchFamily="34" charset="0"/>
                <a:ea typeface="Aptos" pitchFamily="34" charset="-122"/>
                <a:cs typeface="Aptos" pitchFamily="34" charset="-120"/>
              </a:rPr>
              <a:t>Expected outcome</a:t>
            </a:r>
            <a:endParaRPr lang="en-US" sz="1080" dirty="0"/>
          </a:p>
        </p:txBody>
      </p:sp>
      <p:sp>
        <p:nvSpPr>
          <p:cNvPr id="15" name="Text 11"/>
          <p:cNvSpPr/>
          <p:nvPr/>
        </p:nvSpPr>
        <p:spPr>
          <a:xfrm>
            <a:off x="7479792" y="3749040"/>
            <a:ext cx="3886200" cy="512064"/>
          </a:xfrm>
          <a:prstGeom prst="rect">
            <a:avLst/>
          </a:prstGeom>
          <a:noFill/>
          <a:ln/>
        </p:spPr>
        <p:txBody>
          <a:bodyPr wrap="square" lIns="508" tIns="508" rIns="508" bIns="508" rtlCol="0" anchor="t"/>
          <a:lstStyle/>
          <a:p>
            <a:pPr algn="l" indent="0" marL="0">
              <a:buNone/>
            </a:pPr>
            <a:r>
              <a:rPr lang="en-US" sz="1700" dirty="0">
                <a:solidFill>
                  <a:srgbClr val="333333"/>
                </a:solidFill>
                <a:latin typeface="Aptos" pitchFamily="34" charset="0"/>
                <a:ea typeface="Aptos" pitchFamily="34" charset="-122"/>
                <a:cs typeface="Aptos" pitchFamily="34" charset="-120"/>
              </a:rPr>
              <a:t>Why trust matters, plain meaning, safeguards, and responsible adoption.</a:t>
            </a:r>
            <a:endParaRPr lang="en-US" sz="1700" dirty="0"/>
          </a:p>
        </p:txBody>
      </p:sp>
      <p:sp>
        <p:nvSpPr>
          <p:cNvPr id="16" name="Shape 12"/>
          <p:cNvSpPr/>
          <p:nvPr/>
        </p:nvSpPr>
        <p:spPr>
          <a:xfrm>
            <a:off x="0" y="6565392"/>
            <a:ext cx="12191695" cy="292608"/>
          </a:xfrm>
          <a:prstGeom prst="rect">
            <a:avLst/>
          </a:prstGeom>
          <a:solidFill>
            <a:srgbClr val="083D28"/>
          </a:solidFill>
          <a:ln w="12700">
            <a:solidFill>
              <a:srgbClr val="083D28"/>
            </a:solidFill>
            <a:prstDash val="solid"/>
          </a:ln>
        </p:spPr>
      </p:sp>
      <p:sp>
        <p:nvSpPr>
          <p:cNvPr id="17" name="Text 13"/>
          <p:cNvSpPr/>
          <p:nvPr/>
        </p:nvSpPr>
        <p:spPr>
          <a:xfrm>
            <a:off x="365760" y="6633972"/>
            <a:ext cx="2926080" cy="109728"/>
          </a:xfrm>
          <a:prstGeom prst="rect">
            <a:avLst/>
          </a:prstGeom>
          <a:noFill/>
          <a:ln/>
        </p:spPr>
        <p:txBody>
          <a:bodyPr wrap="square" lIns="508" tIns="508" rIns="508" bIns="508" rtlCol="0" anchor="t"/>
          <a:lstStyle/>
          <a:p>
            <a:pPr algn="l" indent="0" marL="0">
              <a:buNone/>
            </a:pPr>
            <a:r>
              <a:rPr lang="en-US" sz="650" dirty="0">
                <a:solidFill>
                  <a:srgbClr val="FFFFFF"/>
                </a:solidFill>
                <a:latin typeface="Aptos" pitchFamily="34" charset="0"/>
                <a:ea typeface="Aptos" pitchFamily="34" charset="-122"/>
                <a:cs typeface="Aptos" pitchFamily="34" charset="-120"/>
              </a:rPr>
              <a:t>AfricID / ATRI</a:t>
            </a:r>
            <a:endParaRPr lang="en-US" sz="650" dirty="0"/>
          </a:p>
        </p:txBody>
      </p:sp>
      <p:sp>
        <p:nvSpPr>
          <p:cNvPr id="18" name="Text 14"/>
          <p:cNvSpPr/>
          <p:nvPr/>
        </p:nvSpPr>
        <p:spPr>
          <a:xfrm>
            <a:off x="6949440" y="6624828"/>
            <a:ext cx="4251960" cy="109728"/>
          </a:xfrm>
          <a:prstGeom prst="rect">
            <a:avLst/>
          </a:prstGeom>
          <a:noFill/>
          <a:ln/>
        </p:spPr>
        <p:txBody>
          <a:bodyPr wrap="square" lIns="508" tIns="508" rIns="508" bIns="508" rtlCol="0" anchor="t"/>
          <a:lstStyle/>
          <a:p>
            <a:pPr algn="r" indent="0" marL="0">
              <a:buNone/>
            </a:pPr>
            <a:r>
              <a:rPr lang="en-US" sz="540" dirty="0">
                <a:solidFill>
                  <a:srgbClr val="FFFFFF"/>
                </a:solidFill>
                <a:latin typeface="Aptos" pitchFamily="34" charset="0"/>
                <a:ea typeface="Aptos" pitchFamily="34" charset="-122"/>
                <a:cs typeface="Aptos" pitchFamily="34" charset="-120"/>
              </a:rPr>
              <a:t>Source base: verified source log and project control documents | Accessed 6 June 2026</a:t>
            </a:r>
            <a:endParaRPr lang="en-US" sz="54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8FAF7"/>
        </a:solidFill>
      </p:bgPr>
    </p:bg>
    <p:spTree>
      <p:nvGrpSpPr>
        <p:cNvPr id="1" name=""/>
        <p:cNvGrpSpPr/>
        <p:nvPr/>
      </p:nvGrpSpPr>
      <p:grpSpPr>
        <a:xfrm>
          <a:off x="0" y="0"/>
          <a:ext cx="0" cy="0"/>
          <a:chOff x="0" y="0"/>
          <a:chExt cx="0" cy="0"/>
        </a:xfrm>
      </p:grpSpPr>
      <p:sp>
        <p:nvSpPr>
          <p:cNvPr id="2" name="Shape 0"/>
          <p:cNvSpPr/>
          <p:nvPr/>
        </p:nvSpPr>
        <p:spPr>
          <a:xfrm>
            <a:off x="0" y="0"/>
            <a:ext cx="12191695" cy="118872"/>
          </a:xfrm>
          <a:prstGeom prst="rect">
            <a:avLst/>
          </a:prstGeom>
          <a:solidFill>
            <a:srgbClr val="083D28"/>
          </a:solidFill>
          <a:ln w="12700">
            <a:solidFill>
              <a:srgbClr val="083D28"/>
            </a:solidFill>
            <a:prstDash val="solid"/>
          </a:ln>
        </p:spPr>
      </p:sp>
      <p:sp>
        <p:nvSpPr>
          <p:cNvPr id="3" name="Text 1"/>
          <p:cNvSpPr/>
          <p:nvPr/>
        </p:nvSpPr>
        <p:spPr>
          <a:xfrm>
            <a:off x="566928" y="384048"/>
            <a:ext cx="8961120" cy="475488"/>
          </a:xfrm>
          <a:prstGeom prst="rect">
            <a:avLst/>
          </a:prstGeom>
          <a:noFill/>
          <a:ln/>
        </p:spPr>
        <p:txBody>
          <a:bodyPr wrap="square" lIns="508" tIns="508" rIns="508" bIns="508" rtlCol="0" anchor="t"/>
          <a:lstStyle/>
          <a:p>
            <a:pPr algn="l" indent="0" marL="0">
              <a:buNone/>
            </a:pPr>
            <a:r>
              <a:rPr lang="en-US" sz="2900" b="1" dirty="0">
                <a:solidFill>
                  <a:srgbClr val="114B2E"/>
                </a:solidFill>
                <a:latin typeface="Aptos" pitchFamily="34" charset="0"/>
                <a:ea typeface="Aptos" pitchFamily="34" charset="-122"/>
                <a:cs typeface="Aptos" pitchFamily="34" charset="-120"/>
              </a:rPr>
              <a:t>What We Mean by Trust</a:t>
            </a:r>
            <a:endParaRPr lang="en-US" sz="2900" dirty="0"/>
          </a:p>
        </p:txBody>
      </p:sp>
      <p:sp>
        <p:nvSpPr>
          <p:cNvPr id="4" name="Shape 2"/>
          <p:cNvSpPr/>
          <p:nvPr/>
        </p:nvSpPr>
        <p:spPr>
          <a:xfrm>
            <a:off x="566928" y="987552"/>
            <a:ext cx="10058400" cy="0"/>
          </a:xfrm>
          <a:prstGeom prst="line">
            <a:avLst/>
          </a:prstGeom>
          <a:noFill/>
          <a:ln w="15240">
            <a:solidFill>
              <a:srgbClr val="C89D3C"/>
            </a:solidFill>
            <a:prstDash val="solid"/>
          </a:ln>
        </p:spPr>
      </p:sp>
      <p:pic>
        <p:nvPicPr>
          <p:cNvPr id="5" name="Image 0" descr="D:\Replit\AfricID\AfricID_ATRI_logo_clean_transparent.png">    </p:cNvPr>
          <p:cNvPicPr>
            <a:picLocks noChangeAspect="1"/>
          </p:cNvPicPr>
          <p:nvPr/>
        </p:nvPicPr>
        <p:blipFill>
          <a:blip r:embed="rId1"/>
          <a:stretch>
            <a:fillRect/>
          </a:stretch>
        </p:blipFill>
        <p:spPr>
          <a:xfrm>
            <a:off x="11064240" y="228600"/>
            <a:ext cx="380175" cy="438912"/>
          </a:xfrm>
          <a:prstGeom prst="rect">
            <a:avLst/>
          </a:prstGeom>
        </p:spPr>
      </p:pic>
      <p:sp>
        <p:nvSpPr>
          <p:cNvPr id="6" name="Shape 3"/>
          <p:cNvSpPr/>
          <p:nvPr/>
        </p:nvSpPr>
        <p:spPr>
          <a:xfrm>
            <a:off x="0" y="6565392"/>
            <a:ext cx="12191695" cy="292608"/>
          </a:xfrm>
          <a:prstGeom prst="rect">
            <a:avLst/>
          </a:prstGeom>
          <a:solidFill>
            <a:srgbClr val="083D28"/>
          </a:solidFill>
          <a:ln w="12700">
            <a:solidFill>
              <a:srgbClr val="083D28"/>
            </a:solidFill>
            <a:prstDash val="solid"/>
          </a:ln>
        </p:spPr>
      </p:sp>
      <p:sp>
        <p:nvSpPr>
          <p:cNvPr id="7" name="Text 4"/>
          <p:cNvSpPr/>
          <p:nvPr/>
        </p:nvSpPr>
        <p:spPr>
          <a:xfrm>
            <a:off x="365760" y="6633972"/>
            <a:ext cx="2926080" cy="109728"/>
          </a:xfrm>
          <a:prstGeom prst="rect">
            <a:avLst/>
          </a:prstGeom>
          <a:noFill/>
          <a:ln/>
        </p:spPr>
        <p:txBody>
          <a:bodyPr wrap="square" lIns="508" tIns="508" rIns="508" bIns="508" rtlCol="0" anchor="t"/>
          <a:lstStyle/>
          <a:p>
            <a:pPr algn="l" indent="0" marL="0">
              <a:buNone/>
            </a:pPr>
            <a:r>
              <a:rPr lang="en-US" sz="650" dirty="0">
                <a:solidFill>
                  <a:srgbClr val="FFFFFF"/>
                </a:solidFill>
                <a:latin typeface="Aptos" pitchFamily="34" charset="0"/>
                <a:ea typeface="Aptos" pitchFamily="34" charset="-122"/>
                <a:cs typeface="Aptos" pitchFamily="34" charset="-120"/>
              </a:rPr>
              <a:t>General Audience Deck</a:t>
            </a:r>
            <a:endParaRPr lang="en-US" sz="650" dirty="0"/>
          </a:p>
        </p:txBody>
      </p:sp>
      <p:sp>
        <p:nvSpPr>
          <p:cNvPr id="8" name="Text 5"/>
          <p:cNvSpPr/>
          <p:nvPr/>
        </p:nvSpPr>
        <p:spPr>
          <a:xfrm>
            <a:off x="6949440" y="6624828"/>
            <a:ext cx="4251960" cy="109728"/>
          </a:xfrm>
          <a:prstGeom prst="rect">
            <a:avLst/>
          </a:prstGeom>
          <a:noFill/>
          <a:ln/>
        </p:spPr>
        <p:txBody>
          <a:bodyPr wrap="square" lIns="508" tIns="508" rIns="508" bIns="508" rtlCol="0" anchor="t"/>
          <a:lstStyle/>
          <a:p>
            <a:pPr algn="r" indent="0" marL="0">
              <a:buNone/>
            </a:pPr>
            <a:r>
              <a:rPr lang="en-US" sz="540" dirty="0">
                <a:solidFill>
                  <a:srgbClr val="FFFFFF"/>
                </a:solidFill>
                <a:latin typeface="Aptos" pitchFamily="34" charset="0"/>
                <a:ea typeface="Aptos" pitchFamily="34" charset="-122"/>
                <a:cs typeface="Aptos" pitchFamily="34" charset="-120"/>
              </a:rPr>
              <a:t>Source base: verified source log and project control documents | Accessed 6 June 2026</a:t>
            </a:r>
            <a:endParaRPr lang="en-US" sz="540" dirty="0"/>
          </a:p>
        </p:txBody>
      </p:sp>
      <p:sp>
        <p:nvSpPr>
          <p:cNvPr id="9" name="Text 6"/>
          <p:cNvSpPr/>
          <p:nvPr/>
        </p:nvSpPr>
        <p:spPr>
          <a:xfrm>
            <a:off x="713232" y="1225296"/>
            <a:ext cx="10058400" cy="512064"/>
          </a:xfrm>
          <a:prstGeom prst="rect">
            <a:avLst/>
          </a:prstGeom>
          <a:noFill/>
          <a:ln/>
        </p:spPr>
        <p:txBody>
          <a:bodyPr wrap="square" lIns="508" tIns="508" rIns="508" bIns="508" rtlCol="0" anchor="t"/>
          <a:lstStyle/>
          <a:p>
            <a:pPr algn="l" indent="0" marL="0">
              <a:buNone/>
            </a:pPr>
            <a:r>
              <a:rPr lang="en-US" sz="2300" b="1" dirty="0">
                <a:solidFill>
                  <a:srgbClr val="333333"/>
                </a:solidFill>
                <a:latin typeface="Aptos" pitchFamily="34" charset="0"/>
                <a:ea typeface="Aptos" pitchFamily="34" charset="-122"/>
                <a:cs typeface="Aptos" pitchFamily="34" charset="-120"/>
              </a:rPr>
              <a:t>Trust is not goodwill. It is the governed ability to rely on a claim.</a:t>
            </a:r>
            <a:endParaRPr lang="en-US" sz="2300" dirty="0"/>
          </a:p>
        </p:txBody>
      </p:sp>
      <p:sp>
        <p:nvSpPr>
          <p:cNvPr id="10" name="Shape 7"/>
          <p:cNvSpPr/>
          <p:nvPr/>
        </p:nvSpPr>
        <p:spPr>
          <a:xfrm>
            <a:off x="749808" y="2148840"/>
            <a:ext cx="3063240" cy="2148840"/>
          </a:xfrm>
          <a:prstGeom prst="roundRect">
            <a:avLst/>
          </a:prstGeom>
          <a:solidFill>
            <a:srgbClr val="FFFFFF"/>
          </a:solidFill>
          <a:ln w="12700">
            <a:solidFill>
              <a:srgbClr val="D9E2DA"/>
            </a:solidFill>
            <a:prstDash val="solid"/>
          </a:ln>
        </p:spPr>
      </p:sp>
      <p:pic>
        <p:nvPicPr>
          <p:cNvPr id="11" name="Image 1" descr="D:\Replit\AfricID\outputs\manual-20260603-212256\presentations\africid-decks\assets\v03\icon-doc.png">    </p:cNvPr>
          <p:cNvPicPr>
            <a:picLocks noChangeAspect="1"/>
          </p:cNvPicPr>
          <p:nvPr/>
        </p:nvPicPr>
        <p:blipFill>
          <a:blip r:embed="rId2"/>
          <a:stretch>
            <a:fillRect/>
          </a:stretch>
        </p:blipFill>
        <p:spPr>
          <a:xfrm>
            <a:off x="987552" y="2414016"/>
            <a:ext cx="475488" cy="475488"/>
          </a:xfrm>
          <a:prstGeom prst="rect">
            <a:avLst/>
          </a:prstGeom>
        </p:spPr>
      </p:pic>
      <p:sp>
        <p:nvSpPr>
          <p:cNvPr id="12" name="Text 8"/>
          <p:cNvSpPr/>
          <p:nvPr/>
        </p:nvSpPr>
        <p:spPr>
          <a:xfrm>
            <a:off x="1591056" y="2340864"/>
            <a:ext cx="2084832" cy="310896"/>
          </a:xfrm>
          <a:prstGeom prst="rect">
            <a:avLst/>
          </a:prstGeom>
          <a:noFill/>
          <a:ln/>
        </p:spPr>
        <p:txBody>
          <a:bodyPr wrap="square" lIns="508" tIns="508" rIns="508" bIns="508" rtlCol="0" anchor="t"/>
          <a:lstStyle/>
          <a:p>
            <a:pPr algn="l" indent="0" marL="0">
              <a:buNone/>
            </a:pPr>
            <a:r>
              <a:rPr lang="en-US" sz="2000" b="1" dirty="0">
                <a:solidFill>
                  <a:srgbClr val="114B2E"/>
                </a:solidFill>
                <a:latin typeface="Aptos" pitchFamily="34" charset="0"/>
                <a:ea typeface="Aptos" pitchFamily="34" charset="-122"/>
                <a:cs typeface="Aptos" pitchFamily="34" charset="-120"/>
              </a:rPr>
              <a:t>A claim</a:t>
            </a:r>
            <a:endParaRPr lang="en-US" sz="2000" dirty="0"/>
          </a:p>
        </p:txBody>
      </p:sp>
      <p:sp>
        <p:nvSpPr>
          <p:cNvPr id="13" name="Text 9"/>
          <p:cNvSpPr/>
          <p:nvPr/>
        </p:nvSpPr>
        <p:spPr>
          <a:xfrm>
            <a:off x="1051560" y="2944368"/>
            <a:ext cx="2578608" cy="841248"/>
          </a:xfrm>
          <a:prstGeom prst="rect">
            <a:avLst/>
          </a:prstGeom>
          <a:noFill/>
          <a:ln/>
        </p:spPr>
        <p:txBody>
          <a:bodyPr wrap="square" lIns="508" tIns="508" rIns="508" bIns="508" rtlCol="0" anchor="t"/>
          <a:lstStyle/>
          <a:p>
            <a:pPr algn="l" indent="0" marL="0">
              <a:buNone/>
            </a:pPr>
            <a:r>
              <a:rPr lang="en-US" sz="1480" dirty="0">
                <a:solidFill>
                  <a:srgbClr val="333333"/>
                </a:solidFill>
                <a:latin typeface="Aptos" pitchFamily="34" charset="0"/>
                <a:ea typeface="Aptos" pitchFamily="34" charset="-122"/>
                <a:cs typeface="Aptos" pitchFamily="34" charset="-120"/>
              </a:rPr>
              <a:t>A statement that matters: qualification, record, role, participation, or business credential.</a:t>
            </a:r>
            <a:endParaRPr lang="en-US" sz="1480" dirty="0"/>
          </a:p>
        </p:txBody>
      </p:sp>
      <p:sp>
        <p:nvSpPr>
          <p:cNvPr id="14" name="Shape 10"/>
          <p:cNvSpPr/>
          <p:nvPr/>
        </p:nvSpPr>
        <p:spPr>
          <a:xfrm>
            <a:off x="3950208" y="3218688"/>
            <a:ext cx="530352" cy="0"/>
          </a:xfrm>
          <a:prstGeom prst="line">
            <a:avLst/>
          </a:prstGeom>
          <a:noFill/>
          <a:ln w="21590">
            <a:solidFill>
              <a:srgbClr val="C89D3C"/>
            </a:solidFill>
            <a:prstDash val="solid"/>
            <a:tailEnd type="triangle"/>
          </a:ln>
        </p:spPr>
      </p:sp>
      <p:sp>
        <p:nvSpPr>
          <p:cNvPr id="15" name="Shape 11"/>
          <p:cNvSpPr/>
          <p:nvPr/>
        </p:nvSpPr>
        <p:spPr>
          <a:xfrm>
            <a:off x="4544568" y="2148840"/>
            <a:ext cx="3063240" cy="2148840"/>
          </a:xfrm>
          <a:prstGeom prst="roundRect">
            <a:avLst/>
          </a:prstGeom>
          <a:solidFill>
            <a:srgbClr val="EEF4F0"/>
          </a:solidFill>
          <a:ln w="12700">
            <a:solidFill>
              <a:srgbClr val="D9E2DA"/>
            </a:solidFill>
            <a:prstDash val="solid"/>
          </a:ln>
        </p:spPr>
      </p:sp>
      <p:pic>
        <p:nvPicPr>
          <p:cNvPr id="16" name="Image 2" descr="D:\Replit\AfricID\outputs\manual-20260603-212256\presentations\africid-decks\assets\v03\icon-gov.png">    </p:cNvPr>
          <p:cNvPicPr>
            <a:picLocks noChangeAspect="1"/>
          </p:cNvPicPr>
          <p:nvPr/>
        </p:nvPicPr>
        <p:blipFill>
          <a:blip r:embed="rId3"/>
          <a:stretch>
            <a:fillRect/>
          </a:stretch>
        </p:blipFill>
        <p:spPr>
          <a:xfrm>
            <a:off x="4782312" y="2414016"/>
            <a:ext cx="475488" cy="475488"/>
          </a:xfrm>
          <a:prstGeom prst="rect">
            <a:avLst/>
          </a:prstGeom>
        </p:spPr>
      </p:pic>
      <p:sp>
        <p:nvSpPr>
          <p:cNvPr id="17" name="Text 12"/>
          <p:cNvSpPr/>
          <p:nvPr/>
        </p:nvSpPr>
        <p:spPr>
          <a:xfrm>
            <a:off x="5385816" y="2340864"/>
            <a:ext cx="2084832" cy="310896"/>
          </a:xfrm>
          <a:prstGeom prst="rect">
            <a:avLst/>
          </a:prstGeom>
          <a:noFill/>
          <a:ln/>
        </p:spPr>
        <p:txBody>
          <a:bodyPr wrap="square" lIns="508" tIns="508" rIns="508" bIns="508" rtlCol="0" anchor="t"/>
          <a:lstStyle/>
          <a:p>
            <a:pPr algn="l" indent="0" marL="0">
              <a:buNone/>
            </a:pPr>
            <a:r>
              <a:rPr lang="en-US" sz="2000" b="1" dirty="0">
                <a:solidFill>
                  <a:srgbClr val="114B2E"/>
                </a:solidFill>
                <a:latin typeface="Aptos" pitchFamily="34" charset="0"/>
                <a:ea typeface="Aptos" pitchFamily="34" charset="-122"/>
                <a:cs typeface="Aptos" pitchFamily="34" charset="-120"/>
              </a:rPr>
              <a:t>An authority</a:t>
            </a:r>
            <a:endParaRPr lang="en-US" sz="2000" dirty="0"/>
          </a:p>
        </p:txBody>
      </p:sp>
      <p:sp>
        <p:nvSpPr>
          <p:cNvPr id="18" name="Text 13"/>
          <p:cNvSpPr/>
          <p:nvPr/>
        </p:nvSpPr>
        <p:spPr>
          <a:xfrm>
            <a:off x="4846320" y="2944368"/>
            <a:ext cx="2578608" cy="841248"/>
          </a:xfrm>
          <a:prstGeom prst="rect">
            <a:avLst/>
          </a:prstGeom>
          <a:noFill/>
          <a:ln/>
        </p:spPr>
        <p:txBody>
          <a:bodyPr wrap="square" lIns="508" tIns="508" rIns="508" bIns="508" rtlCol="0" anchor="t"/>
          <a:lstStyle/>
          <a:p>
            <a:pPr algn="l" indent="0" marL="0">
              <a:buNone/>
            </a:pPr>
            <a:r>
              <a:rPr lang="en-US" sz="1480" dirty="0">
                <a:solidFill>
                  <a:srgbClr val="333333"/>
                </a:solidFill>
                <a:latin typeface="Aptos" pitchFamily="34" charset="0"/>
                <a:ea typeface="Aptos" pitchFamily="34" charset="-122"/>
                <a:cs typeface="Aptos" pitchFamily="34" charset="-120"/>
              </a:rPr>
              <a:t>A recognised issuer or institution responsible for the evidence behind that claim.</a:t>
            </a:r>
            <a:endParaRPr lang="en-US" sz="1480" dirty="0"/>
          </a:p>
        </p:txBody>
      </p:sp>
      <p:sp>
        <p:nvSpPr>
          <p:cNvPr id="19" name="Shape 14"/>
          <p:cNvSpPr/>
          <p:nvPr/>
        </p:nvSpPr>
        <p:spPr>
          <a:xfrm>
            <a:off x="7744968" y="3218688"/>
            <a:ext cx="530352" cy="0"/>
          </a:xfrm>
          <a:prstGeom prst="line">
            <a:avLst/>
          </a:prstGeom>
          <a:noFill/>
          <a:ln w="21590">
            <a:solidFill>
              <a:srgbClr val="C89D3C"/>
            </a:solidFill>
            <a:prstDash val="solid"/>
            <a:tailEnd type="triangle"/>
          </a:ln>
        </p:spPr>
      </p:sp>
      <p:sp>
        <p:nvSpPr>
          <p:cNvPr id="20" name="Shape 15"/>
          <p:cNvSpPr/>
          <p:nvPr/>
        </p:nvSpPr>
        <p:spPr>
          <a:xfrm>
            <a:off x="8339328" y="2148840"/>
            <a:ext cx="3063240" cy="2148840"/>
          </a:xfrm>
          <a:prstGeom prst="roundRect">
            <a:avLst/>
          </a:prstGeom>
          <a:solidFill>
            <a:srgbClr val="FFFFFF"/>
          </a:solidFill>
          <a:ln w="12700">
            <a:solidFill>
              <a:srgbClr val="D9E2DA"/>
            </a:solidFill>
            <a:prstDash val="solid"/>
          </a:ln>
        </p:spPr>
      </p:sp>
      <p:pic>
        <p:nvPicPr>
          <p:cNvPr id="21" name="Image 3" descr="D:\Replit\AfricID\outputs\manual-20260603-212256\presentations\africid-decks\assets\v03\icon-check.png">    </p:cNvPr>
          <p:cNvPicPr>
            <a:picLocks noChangeAspect="1"/>
          </p:cNvPicPr>
          <p:nvPr/>
        </p:nvPicPr>
        <p:blipFill>
          <a:blip r:embed="rId4"/>
          <a:stretch>
            <a:fillRect/>
          </a:stretch>
        </p:blipFill>
        <p:spPr>
          <a:xfrm>
            <a:off x="8577072" y="2414016"/>
            <a:ext cx="475488" cy="475488"/>
          </a:xfrm>
          <a:prstGeom prst="rect">
            <a:avLst/>
          </a:prstGeom>
        </p:spPr>
      </p:pic>
      <p:sp>
        <p:nvSpPr>
          <p:cNvPr id="22" name="Text 16"/>
          <p:cNvSpPr/>
          <p:nvPr/>
        </p:nvSpPr>
        <p:spPr>
          <a:xfrm>
            <a:off x="9180576" y="2340864"/>
            <a:ext cx="2084832" cy="310896"/>
          </a:xfrm>
          <a:prstGeom prst="rect">
            <a:avLst/>
          </a:prstGeom>
          <a:noFill/>
          <a:ln/>
        </p:spPr>
        <p:txBody>
          <a:bodyPr wrap="square" lIns="508" tIns="508" rIns="508" bIns="508" rtlCol="0" anchor="t"/>
          <a:lstStyle/>
          <a:p>
            <a:pPr algn="l" indent="0" marL="0">
              <a:buNone/>
            </a:pPr>
            <a:r>
              <a:rPr lang="en-US" sz="2000" b="1" dirty="0">
                <a:solidFill>
                  <a:srgbClr val="114B2E"/>
                </a:solidFill>
                <a:latin typeface="Aptos" pitchFamily="34" charset="0"/>
                <a:ea typeface="Aptos" pitchFamily="34" charset="-122"/>
                <a:cs typeface="Aptos" pitchFamily="34" charset="-120"/>
              </a:rPr>
              <a:t>A reliance decision</a:t>
            </a:r>
            <a:endParaRPr lang="en-US" sz="2000" dirty="0"/>
          </a:p>
        </p:txBody>
      </p:sp>
      <p:sp>
        <p:nvSpPr>
          <p:cNvPr id="23" name="Text 17"/>
          <p:cNvSpPr/>
          <p:nvPr/>
        </p:nvSpPr>
        <p:spPr>
          <a:xfrm>
            <a:off x="8641080" y="2944368"/>
            <a:ext cx="2578608" cy="841248"/>
          </a:xfrm>
          <a:prstGeom prst="rect">
            <a:avLst/>
          </a:prstGeom>
          <a:noFill/>
          <a:ln/>
        </p:spPr>
        <p:txBody>
          <a:bodyPr wrap="square" lIns="508" tIns="508" rIns="508" bIns="508" rtlCol="0" anchor="t"/>
          <a:lstStyle/>
          <a:p>
            <a:pPr algn="l" indent="0" marL="0">
              <a:buNone/>
            </a:pPr>
            <a:r>
              <a:rPr lang="en-US" sz="1480" dirty="0">
                <a:solidFill>
                  <a:srgbClr val="333333"/>
                </a:solidFill>
                <a:latin typeface="Aptos" pitchFamily="34" charset="0"/>
                <a:ea typeface="Aptos" pitchFamily="34" charset="-122"/>
                <a:cs typeface="Aptos" pitchFamily="34" charset="-120"/>
              </a:rPr>
              <a:t>A verifier can act on the claim for a defined purpose without guessing or over-collecting data.</a:t>
            </a:r>
            <a:endParaRPr lang="en-US" sz="1480" dirty="0"/>
          </a:p>
        </p:txBody>
      </p:sp>
      <p:sp>
        <p:nvSpPr>
          <p:cNvPr id="24" name="Shape 18"/>
          <p:cNvSpPr/>
          <p:nvPr/>
        </p:nvSpPr>
        <p:spPr>
          <a:xfrm>
            <a:off x="1078992" y="5074920"/>
            <a:ext cx="9921240" cy="713232"/>
          </a:xfrm>
          <a:prstGeom prst="roundRect">
            <a:avLst/>
          </a:prstGeom>
          <a:solidFill>
            <a:srgbClr val="114B2E"/>
          </a:solidFill>
          <a:ln w="12700">
            <a:solidFill>
              <a:srgbClr val="114B2E"/>
            </a:solidFill>
            <a:prstDash val="solid"/>
          </a:ln>
        </p:spPr>
      </p:sp>
      <p:sp>
        <p:nvSpPr>
          <p:cNvPr id="25" name="Text 19"/>
          <p:cNvSpPr/>
          <p:nvPr/>
        </p:nvSpPr>
        <p:spPr>
          <a:xfrm>
            <a:off x="1371600" y="5266944"/>
            <a:ext cx="9326880" cy="310896"/>
          </a:xfrm>
          <a:prstGeom prst="rect">
            <a:avLst/>
          </a:prstGeom>
          <a:noFill/>
          <a:ln/>
        </p:spPr>
        <p:txBody>
          <a:bodyPr wrap="square" lIns="508" tIns="508" rIns="508" bIns="508" rtlCol="0" anchor="ctr"/>
          <a:lstStyle/>
          <a:p>
            <a:pPr algn="ctr" indent="0" marL="0">
              <a:buNone/>
            </a:pPr>
            <a:r>
              <a:rPr lang="en-US" sz="1580" b="1" dirty="0">
                <a:solidFill>
                  <a:srgbClr val="FFFFFF"/>
                </a:solidFill>
                <a:latin typeface="Aptos" pitchFamily="34" charset="0"/>
                <a:ea typeface="Aptos" pitchFamily="34" charset="-122"/>
                <a:cs typeface="Aptos" pitchFamily="34" charset="-120"/>
              </a:rPr>
              <a:t>When one part is weak, institutions fall back to repeated paperwork, informal judgement, or exclusion.</a:t>
            </a:r>
            <a:endParaRPr lang="en-US" sz="158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8FAF7"/>
        </a:solidFill>
      </p:bgPr>
    </p:bg>
    <p:spTree>
      <p:nvGrpSpPr>
        <p:cNvPr id="1" name=""/>
        <p:cNvGrpSpPr/>
        <p:nvPr/>
      </p:nvGrpSpPr>
      <p:grpSpPr>
        <a:xfrm>
          <a:off x="0" y="0"/>
          <a:ext cx="0" cy="0"/>
          <a:chOff x="0" y="0"/>
          <a:chExt cx="0" cy="0"/>
        </a:xfrm>
      </p:grpSpPr>
      <p:sp>
        <p:nvSpPr>
          <p:cNvPr id="2" name="Shape 0"/>
          <p:cNvSpPr/>
          <p:nvPr/>
        </p:nvSpPr>
        <p:spPr>
          <a:xfrm>
            <a:off x="0" y="0"/>
            <a:ext cx="12191695" cy="118872"/>
          </a:xfrm>
          <a:prstGeom prst="rect">
            <a:avLst/>
          </a:prstGeom>
          <a:solidFill>
            <a:srgbClr val="083D28"/>
          </a:solidFill>
          <a:ln w="12700">
            <a:solidFill>
              <a:srgbClr val="083D28"/>
            </a:solidFill>
            <a:prstDash val="solid"/>
          </a:ln>
        </p:spPr>
      </p:sp>
      <p:sp>
        <p:nvSpPr>
          <p:cNvPr id="3" name="Text 1"/>
          <p:cNvSpPr/>
          <p:nvPr/>
        </p:nvSpPr>
        <p:spPr>
          <a:xfrm>
            <a:off x="566928" y="384048"/>
            <a:ext cx="8961120" cy="475488"/>
          </a:xfrm>
          <a:prstGeom prst="rect">
            <a:avLst/>
          </a:prstGeom>
          <a:noFill/>
          <a:ln/>
        </p:spPr>
        <p:txBody>
          <a:bodyPr wrap="square" lIns="508" tIns="508" rIns="508" bIns="508" rtlCol="0" anchor="t"/>
          <a:lstStyle/>
          <a:p>
            <a:pPr algn="l" indent="0" marL="0">
              <a:buNone/>
            </a:pPr>
            <a:r>
              <a:rPr lang="en-US" sz="2900" b="1" dirty="0">
                <a:solidFill>
                  <a:srgbClr val="114B2E"/>
                </a:solidFill>
                <a:latin typeface="Aptos" pitchFamily="34" charset="0"/>
                <a:ea typeface="Aptos" pitchFamily="34" charset="-122"/>
                <a:cs typeface="Aptos" pitchFamily="34" charset="-120"/>
              </a:rPr>
              <a:t>Why This Matters Now</a:t>
            </a:r>
            <a:endParaRPr lang="en-US" sz="2900" dirty="0"/>
          </a:p>
        </p:txBody>
      </p:sp>
      <p:sp>
        <p:nvSpPr>
          <p:cNvPr id="4" name="Shape 2"/>
          <p:cNvSpPr/>
          <p:nvPr/>
        </p:nvSpPr>
        <p:spPr>
          <a:xfrm>
            <a:off x="566928" y="987552"/>
            <a:ext cx="10058400" cy="0"/>
          </a:xfrm>
          <a:prstGeom prst="line">
            <a:avLst/>
          </a:prstGeom>
          <a:noFill/>
          <a:ln w="15240">
            <a:solidFill>
              <a:srgbClr val="C89D3C"/>
            </a:solidFill>
            <a:prstDash val="solid"/>
          </a:ln>
        </p:spPr>
      </p:sp>
      <p:pic>
        <p:nvPicPr>
          <p:cNvPr id="5" name="Image 0" descr="D:\Replit\AfricID\AfricID_ATRI_logo_clean_transparent.png">    </p:cNvPr>
          <p:cNvPicPr>
            <a:picLocks noChangeAspect="1"/>
          </p:cNvPicPr>
          <p:nvPr/>
        </p:nvPicPr>
        <p:blipFill>
          <a:blip r:embed="rId1"/>
          <a:stretch>
            <a:fillRect/>
          </a:stretch>
        </p:blipFill>
        <p:spPr>
          <a:xfrm>
            <a:off x="11064240" y="228600"/>
            <a:ext cx="380175" cy="438912"/>
          </a:xfrm>
          <a:prstGeom prst="rect">
            <a:avLst/>
          </a:prstGeom>
        </p:spPr>
      </p:pic>
      <p:sp>
        <p:nvSpPr>
          <p:cNvPr id="6" name="Shape 3"/>
          <p:cNvSpPr/>
          <p:nvPr/>
        </p:nvSpPr>
        <p:spPr>
          <a:xfrm>
            <a:off x="0" y="6565392"/>
            <a:ext cx="12191695" cy="292608"/>
          </a:xfrm>
          <a:prstGeom prst="rect">
            <a:avLst/>
          </a:prstGeom>
          <a:solidFill>
            <a:srgbClr val="083D28"/>
          </a:solidFill>
          <a:ln w="12700">
            <a:solidFill>
              <a:srgbClr val="083D28"/>
            </a:solidFill>
            <a:prstDash val="solid"/>
          </a:ln>
        </p:spPr>
      </p:sp>
      <p:sp>
        <p:nvSpPr>
          <p:cNvPr id="7" name="Text 4"/>
          <p:cNvSpPr/>
          <p:nvPr/>
        </p:nvSpPr>
        <p:spPr>
          <a:xfrm>
            <a:off x="365760" y="6633972"/>
            <a:ext cx="2926080" cy="109728"/>
          </a:xfrm>
          <a:prstGeom prst="rect">
            <a:avLst/>
          </a:prstGeom>
          <a:noFill/>
          <a:ln/>
        </p:spPr>
        <p:txBody>
          <a:bodyPr wrap="square" lIns="508" tIns="508" rIns="508" bIns="508" rtlCol="0" anchor="t"/>
          <a:lstStyle/>
          <a:p>
            <a:pPr algn="l" indent="0" marL="0">
              <a:buNone/>
            </a:pPr>
            <a:r>
              <a:rPr lang="en-US" sz="650" dirty="0">
                <a:solidFill>
                  <a:srgbClr val="FFFFFF"/>
                </a:solidFill>
                <a:latin typeface="Aptos" pitchFamily="34" charset="0"/>
                <a:ea typeface="Aptos" pitchFamily="34" charset="-122"/>
                <a:cs typeface="Aptos" pitchFamily="34" charset="-120"/>
              </a:rPr>
              <a:t>General Audience Deck</a:t>
            </a:r>
            <a:endParaRPr lang="en-US" sz="650" dirty="0"/>
          </a:p>
        </p:txBody>
      </p:sp>
      <p:sp>
        <p:nvSpPr>
          <p:cNvPr id="8" name="Text 5"/>
          <p:cNvSpPr/>
          <p:nvPr/>
        </p:nvSpPr>
        <p:spPr>
          <a:xfrm>
            <a:off x="6949440" y="6624828"/>
            <a:ext cx="4251960" cy="109728"/>
          </a:xfrm>
          <a:prstGeom prst="rect">
            <a:avLst/>
          </a:prstGeom>
          <a:noFill/>
          <a:ln/>
        </p:spPr>
        <p:txBody>
          <a:bodyPr wrap="square" lIns="508" tIns="508" rIns="508" bIns="508" rtlCol="0" anchor="t"/>
          <a:lstStyle/>
          <a:p>
            <a:pPr algn="r" indent="0" marL="0">
              <a:buNone/>
            </a:pPr>
            <a:r>
              <a:rPr lang="en-US" sz="540" dirty="0">
                <a:solidFill>
                  <a:srgbClr val="FFFFFF"/>
                </a:solidFill>
                <a:latin typeface="Aptos" pitchFamily="34" charset="0"/>
                <a:ea typeface="Aptos" pitchFamily="34" charset="-122"/>
                <a:cs typeface="Aptos" pitchFamily="34" charset="-120"/>
              </a:rPr>
              <a:t>Source base: verified source log and project control documents | Accessed 6 June 2026</a:t>
            </a:r>
            <a:endParaRPr lang="en-US" sz="540" dirty="0"/>
          </a:p>
        </p:txBody>
      </p:sp>
      <p:sp>
        <p:nvSpPr>
          <p:cNvPr id="9" name="Text 6"/>
          <p:cNvSpPr/>
          <p:nvPr/>
        </p:nvSpPr>
        <p:spPr>
          <a:xfrm>
            <a:off x="713232" y="1225296"/>
            <a:ext cx="10058400" cy="530352"/>
          </a:xfrm>
          <a:prstGeom prst="rect">
            <a:avLst/>
          </a:prstGeom>
          <a:noFill/>
          <a:ln/>
        </p:spPr>
        <p:txBody>
          <a:bodyPr wrap="square" lIns="508" tIns="508" rIns="508" bIns="508" rtlCol="0" anchor="t"/>
          <a:lstStyle/>
          <a:p>
            <a:pPr algn="l" indent="0" marL="0">
              <a:buNone/>
            </a:pPr>
            <a:r>
              <a:rPr lang="en-US" sz="2200" b="1" dirty="0">
                <a:solidFill>
                  <a:srgbClr val="333333"/>
                </a:solidFill>
                <a:latin typeface="Aptos" pitchFamily="34" charset="0"/>
                <a:ea typeface="Aptos" pitchFamily="34" charset="-122"/>
                <a:cs typeface="Aptos" pitchFamily="34" charset="-120"/>
              </a:rPr>
              <a:t>More opportunities depend on whether evidence can be recognised outside the place where it was first issued.</a:t>
            </a:r>
            <a:endParaRPr lang="en-US" sz="2200" dirty="0"/>
          </a:p>
        </p:txBody>
      </p:sp>
      <p:sp>
        <p:nvSpPr>
          <p:cNvPr id="10" name="Shape 7"/>
          <p:cNvSpPr/>
          <p:nvPr/>
        </p:nvSpPr>
        <p:spPr>
          <a:xfrm>
            <a:off x="822960" y="2029968"/>
            <a:ext cx="4343400" cy="960120"/>
          </a:xfrm>
          <a:prstGeom prst="roundRect">
            <a:avLst/>
          </a:prstGeom>
          <a:solidFill>
            <a:srgbClr val="FFFFFF"/>
          </a:solidFill>
          <a:ln w="12700">
            <a:solidFill>
              <a:srgbClr val="D9E2DA"/>
            </a:solidFill>
            <a:prstDash val="solid"/>
          </a:ln>
        </p:spPr>
      </p:sp>
      <p:pic>
        <p:nvPicPr>
          <p:cNvPr id="11" name="Image 1" descr="D:\Replit\AfricID\outputs\manual-20260603-212256\presentations\africid-decks\assets\v03\icon-education.png">    </p:cNvPr>
          <p:cNvPicPr>
            <a:picLocks noChangeAspect="1"/>
          </p:cNvPicPr>
          <p:nvPr/>
        </p:nvPicPr>
        <p:blipFill>
          <a:blip r:embed="rId2"/>
          <a:stretch>
            <a:fillRect/>
          </a:stretch>
        </p:blipFill>
        <p:spPr>
          <a:xfrm>
            <a:off x="1024128" y="2249424"/>
            <a:ext cx="411480" cy="411480"/>
          </a:xfrm>
          <a:prstGeom prst="rect">
            <a:avLst/>
          </a:prstGeom>
        </p:spPr>
      </p:pic>
      <p:sp>
        <p:nvSpPr>
          <p:cNvPr id="12" name="Text 8"/>
          <p:cNvSpPr/>
          <p:nvPr/>
        </p:nvSpPr>
        <p:spPr>
          <a:xfrm>
            <a:off x="1600200" y="2176272"/>
            <a:ext cx="3429000" cy="237744"/>
          </a:xfrm>
          <a:prstGeom prst="rect">
            <a:avLst/>
          </a:prstGeom>
          <a:noFill/>
          <a:ln/>
        </p:spPr>
        <p:txBody>
          <a:bodyPr wrap="square" lIns="508" tIns="508" rIns="508" bIns="508" rtlCol="0" anchor="t"/>
          <a:lstStyle/>
          <a:p>
            <a:pPr algn="l" indent="0" marL="0">
              <a:buNone/>
            </a:pPr>
            <a:r>
              <a:rPr lang="en-US" sz="1760" b="1" dirty="0">
                <a:solidFill>
                  <a:srgbClr val="114B2E"/>
                </a:solidFill>
                <a:latin typeface="Aptos" pitchFamily="34" charset="0"/>
                <a:ea typeface="Aptos" pitchFamily="34" charset="-122"/>
                <a:cs typeface="Aptos" pitchFamily="34" charset="-120"/>
              </a:rPr>
              <a:t>Learning</a:t>
            </a:r>
            <a:endParaRPr lang="en-US" sz="1760" dirty="0"/>
          </a:p>
        </p:txBody>
      </p:sp>
      <p:sp>
        <p:nvSpPr>
          <p:cNvPr id="13" name="Text 9"/>
          <p:cNvSpPr/>
          <p:nvPr/>
        </p:nvSpPr>
        <p:spPr>
          <a:xfrm>
            <a:off x="1600200" y="2487168"/>
            <a:ext cx="3401568" cy="310896"/>
          </a:xfrm>
          <a:prstGeom prst="rect">
            <a:avLst/>
          </a:prstGeom>
          <a:noFill/>
          <a:ln/>
        </p:spPr>
        <p:txBody>
          <a:bodyPr wrap="square" lIns="508" tIns="508" rIns="508" bIns="508" rtlCol="0" anchor="t"/>
          <a:lstStyle/>
          <a:p>
            <a:pPr algn="l" indent="0" marL="0">
              <a:buNone/>
            </a:pPr>
            <a:r>
              <a:rPr lang="en-US" sz="1450" dirty="0">
                <a:solidFill>
                  <a:srgbClr val="333333"/>
                </a:solidFill>
                <a:latin typeface="Aptos" pitchFamily="34" charset="0"/>
                <a:ea typeface="Aptos" pitchFamily="34" charset="-122"/>
                <a:cs typeface="Aptos" pitchFamily="34" charset="-120"/>
              </a:rPr>
              <a:t>People need skills and credentials to be recognised beyond one institution.</a:t>
            </a:r>
            <a:endParaRPr lang="en-US" sz="1450" dirty="0"/>
          </a:p>
        </p:txBody>
      </p:sp>
      <p:sp>
        <p:nvSpPr>
          <p:cNvPr id="14" name="Shape 10"/>
          <p:cNvSpPr/>
          <p:nvPr/>
        </p:nvSpPr>
        <p:spPr>
          <a:xfrm>
            <a:off x="5989320" y="2029968"/>
            <a:ext cx="4343400" cy="960120"/>
          </a:xfrm>
          <a:prstGeom prst="roundRect">
            <a:avLst/>
          </a:prstGeom>
          <a:solidFill>
            <a:srgbClr val="FFFFFF"/>
          </a:solidFill>
          <a:ln w="12700">
            <a:solidFill>
              <a:srgbClr val="D9E2DA"/>
            </a:solidFill>
            <a:prstDash val="solid"/>
          </a:ln>
        </p:spPr>
      </p:sp>
      <p:pic>
        <p:nvPicPr>
          <p:cNvPr id="15" name="Image 2" descr="D:\Replit\AfricID\outputs\manual-20260603-212256\presentations\africid-decks\assets\v03\icon-trade.png">    </p:cNvPr>
          <p:cNvPicPr>
            <a:picLocks noChangeAspect="1"/>
          </p:cNvPicPr>
          <p:nvPr/>
        </p:nvPicPr>
        <p:blipFill>
          <a:blip r:embed="rId3"/>
          <a:stretch>
            <a:fillRect/>
          </a:stretch>
        </p:blipFill>
        <p:spPr>
          <a:xfrm>
            <a:off x="6190488" y="2249424"/>
            <a:ext cx="411480" cy="411480"/>
          </a:xfrm>
          <a:prstGeom prst="rect">
            <a:avLst/>
          </a:prstGeom>
        </p:spPr>
      </p:pic>
      <p:sp>
        <p:nvSpPr>
          <p:cNvPr id="16" name="Text 11"/>
          <p:cNvSpPr/>
          <p:nvPr/>
        </p:nvSpPr>
        <p:spPr>
          <a:xfrm>
            <a:off x="6766560" y="2176272"/>
            <a:ext cx="3429000" cy="237744"/>
          </a:xfrm>
          <a:prstGeom prst="rect">
            <a:avLst/>
          </a:prstGeom>
          <a:noFill/>
          <a:ln/>
        </p:spPr>
        <p:txBody>
          <a:bodyPr wrap="square" lIns="508" tIns="508" rIns="508" bIns="508" rtlCol="0" anchor="t"/>
          <a:lstStyle/>
          <a:p>
            <a:pPr algn="l" indent="0" marL="0">
              <a:buNone/>
            </a:pPr>
            <a:r>
              <a:rPr lang="en-US" sz="1760" b="1" dirty="0">
                <a:solidFill>
                  <a:srgbClr val="114B2E"/>
                </a:solidFill>
                <a:latin typeface="Aptos" pitchFamily="34" charset="0"/>
                <a:ea typeface="Aptos" pitchFamily="34" charset="-122"/>
                <a:cs typeface="Aptos" pitchFamily="34" charset="-120"/>
              </a:rPr>
              <a:t>Work and business</a:t>
            </a:r>
            <a:endParaRPr lang="en-US" sz="1760" dirty="0"/>
          </a:p>
        </p:txBody>
      </p:sp>
      <p:sp>
        <p:nvSpPr>
          <p:cNvPr id="17" name="Text 12"/>
          <p:cNvSpPr/>
          <p:nvPr/>
        </p:nvSpPr>
        <p:spPr>
          <a:xfrm>
            <a:off x="6766560" y="2487168"/>
            <a:ext cx="3401568" cy="310896"/>
          </a:xfrm>
          <a:prstGeom prst="rect">
            <a:avLst/>
          </a:prstGeom>
          <a:noFill/>
          <a:ln/>
        </p:spPr>
        <p:txBody>
          <a:bodyPr wrap="square" lIns="508" tIns="508" rIns="508" bIns="508" rtlCol="0" anchor="t"/>
          <a:lstStyle/>
          <a:p>
            <a:pPr algn="l" indent="0" marL="0">
              <a:buNone/>
            </a:pPr>
            <a:r>
              <a:rPr lang="en-US" sz="1450" dirty="0">
                <a:solidFill>
                  <a:srgbClr val="333333"/>
                </a:solidFill>
                <a:latin typeface="Aptos" pitchFamily="34" charset="0"/>
                <a:ea typeface="Aptos" pitchFamily="34" charset="-122"/>
                <a:cs typeface="Aptos" pitchFamily="34" charset="-120"/>
              </a:rPr>
              <a:t>Workers and MSMEs need credible records to support participation.</a:t>
            </a:r>
            <a:endParaRPr lang="en-US" sz="1450" dirty="0"/>
          </a:p>
        </p:txBody>
      </p:sp>
      <p:sp>
        <p:nvSpPr>
          <p:cNvPr id="18" name="Shape 13"/>
          <p:cNvSpPr/>
          <p:nvPr/>
        </p:nvSpPr>
        <p:spPr>
          <a:xfrm>
            <a:off x="822960" y="3328416"/>
            <a:ext cx="4343400" cy="960120"/>
          </a:xfrm>
          <a:prstGeom prst="roundRect">
            <a:avLst/>
          </a:prstGeom>
          <a:solidFill>
            <a:srgbClr val="FFFFFF"/>
          </a:solidFill>
          <a:ln w="12700">
            <a:solidFill>
              <a:srgbClr val="D9E2DA"/>
            </a:solidFill>
            <a:prstDash val="solid"/>
          </a:ln>
        </p:spPr>
      </p:sp>
      <p:pic>
        <p:nvPicPr>
          <p:cNvPr id="19" name="Image 3" descr="D:\Replit\AfricID\outputs\manual-20260603-212256\presentations\africid-decks\assets\v03\icon-gov.png">    </p:cNvPr>
          <p:cNvPicPr>
            <a:picLocks noChangeAspect="1"/>
          </p:cNvPicPr>
          <p:nvPr/>
        </p:nvPicPr>
        <p:blipFill>
          <a:blip r:embed="rId4"/>
          <a:stretch>
            <a:fillRect/>
          </a:stretch>
        </p:blipFill>
        <p:spPr>
          <a:xfrm>
            <a:off x="1024128" y="3547872"/>
            <a:ext cx="411480" cy="411480"/>
          </a:xfrm>
          <a:prstGeom prst="rect">
            <a:avLst/>
          </a:prstGeom>
        </p:spPr>
      </p:pic>
      <p:sp>
        <p:nvSpPr>
          <p:cNvPr id="20" name="Text 14"/>
          <p:cNvSpPr/>
          <p:nvPr/>
        </p:nvSpPr>
        <p:spPr>
          <a:xfrm>
            <a:off x="1600200" y="3474720"/>
            <a:ext cx="3429000" cy="237744"/>
          </a:xfrm>
          <a:prstGeom prst="rect">
            <a:avLst/>
          </a:prstGeom>
          <a:noFill/>
          <a:ln/>
        </p:spPr>
        <p:txBody>
          <a:bodyPr wrap="square" lIns="508" tIns="508" rIns="508" bIns="508" rtlCol="0" anchor="t"/>
          <a:lstStyle/>
          <a:p>
            <a:pPr algn="l" indent="0" marL="0">
              <a:buNone/>
            </a:pPr>
            <a:r>
              <a:rPr lang="en-US" sz="1760" b="1" dirty="0">
                <a:solidFill>
                  <a:srgbClr val="114B2E"/>
                </a:solidFill>
                <a:latin typeface="Aptos" pitchFamily="34" charset="0"/>
                <a:ea typeface="Aptos" pitchFamily="34" charset="-122"/>
                <a:cs typeface="Aptos" pitchFamily="34" charset="-120"/>
              </a:rPr>
              <a:t>Public services</a:t>
            </a:r>
            <a:endParaRPr lang="en-US" sz="1760" dirty="0"/>
          </a:p>
        </p:txBody>
      </p:sp>
      <p:sp>
        <p:nvSpPr>
          <p:cNvPr id="21" name="Text 15"/>
          <p:cNvSpPr/>
          <p:nvPr/>
        </p:nvSpPr>
        <p:spPr>
          <a:xfrm>
            <a:off x="1600200" y="3785616"/>
            <a:ext cx="3401568" cy="310896"/>
          </a:xfrm>
          <a:prstGeom prst="rect">
            <a:avLst/>
          </a:prstGeom>
          <a:noFill/>
          <a:ln/>
        </p:spPr>
        <p:txBody>
          <a:bodyPr wrap="square" lIns="508" tIns="508" rIns="508" bIns="508" rtlCol="0" anchor="t"/>
          <a:lstStyle/>
          <a:p>
            <a:pPr algn="l" indent="0" marL="0">
              <a:buNone/>
            </a:pPr>
            <a:r>
              <a:rPr lang="en-US" sz="1450" dirty="0">
                <a:solidFill>
                  <a:srgbClr val="333333"/>
                </a:solidFill>
                <a:latin typeface="Aptos" pitchFamily="34" charset="0"/>
                <a:ea typeface="Aptos" pitchFamily="34" charset="-122"/>
                <a:cs typeface="Aptos" pitchFamily="34" charset="-120"/>
              </a:rPr>
              <a:t>Institutions need responsible ways to check claims without overreach.</a:t>
            </a:r>
            <a:endParaRPr lang="en-US" sz="1450" dirty="0"/>
          </a:p>
        </p:txBody>
      </p:sp>
      <p:sp>
        <p:nvSpPr>
          <p:cNvPr id="22" name="Shape 16"/>
          <p:cNvSpPr/>
          <p:nvPr/>
        </p:nvSpPr>
        <p:spPr>
          <a:xfrm>
            <a:off x="5989320" y="3328416"/>
            <a:ext cx="4343400" cy="960120"/>
          </a:xfrm>
          <a:prstGeom prst="roundRect">
            <a:avLst/>
          </a:prstGeom>
          <a:solidFill>
            <a:srgbClr val="FFFFFF"/>
          </a:solidFill>
          <a:ln w="12700">
            <a:solidFill>
              <a:srgbClr val="D9E2DA"/>
            </a:solidFill>
            <a:prstDash val="solid"/>
          </a:ln>
        </p:spPr>
      </p:sp>
      <p:pic>
        <p:nvPicPr>
          <p:cNvPr id="23" name="Image 4" descr="D:\Replit\AfricID\outputs\manual-20260603-212256\presentations\africid-decks\assets\v03\icon-diaspora.png">    </p:cNvPr>
          <p:cNvPicPr>
            <a:picLocks noChangeAspect="1"/>
          </p:cNvPicPr>
          <p:nvPr/>
        </p:nvPicPr>
        <p:blipFill>
          <a:blip r:embed="rId5"/>
          <a:stretch>
            <a:fillRect/>
          </a:stretch>
        </p:blipFill>
        <p:spPr>
          <a:xfrm>
            <a:off x="6190488" y="3547872"/>
            <a:ext cx="411480" cy="411480"/>
          </a:xfrm>
          <a:prstGeom prst="rect">
            <a:avLst/>
          </a:prstGeom>
        </p:spPr>
      </p:pic>
      <p:sp>
        <p:nvSpPr>
          <p:cNvPr id="24" name="Text 17"/>
          <p:cNvSpPr/>
          <p:nvPr/>
        </p:nvSpPr>
        <p:spPr>
          <a:xfrm>
            <a:off x="6766560" y="3474720"/>
            <a:ext cx="3429000" cy="237744"/>
          </a:xfrm>
          <a:prstGeom prst="rect">
            <a:avLst/>
          </a:prstGeom>
          <a:noFill/>
          <a:ln/>
        </p:spPr>
        <p:txBody>
          <a:bodyPr wrap="square" lIns="508" tIns="508" rIns="508" bIns="508" rtlCol="0" anchor="t"/>
          <a:lstStyle/>
          <a:p>
            <a:pPr algn="l" indent="0" marL="0">
              <a:buNone/>
            </a:pPr>
            <a:r>
              <a:rPr lang="en-US" sz="1760" b="1" dirty="0">
                <a:solidFill>
                  <a:srgbClr val="114B2E"/>
                </a:solidFill>
                <a:latin typeface="Aptos" pitchFamily="34" charset="0"/>
                <a:ea typeface="Aptos" pitchFamily="34" charset="-122"/>
                <a:cs typeface="Aptos" pitchFamily="34" charset="-120"/>
              </a:rPr>
              <a:t>Mobility</a:t>
            </a:r>
            <a:endParaRPr lang="en-US" sz="1760" dirty="0"/>
          </a:p>
        </p:txBody>
      </p:sp>
      <p:sp>
        <p:nvSpPr>
          <p:cNvPr id="25" name="Text 18"/>
          <p:cNvSpPr/>
          <p:nvPr/>
        </p:nvSpPr>
        <p:spPr>
          <a:xfrm>
            <a:off x="6766560" y="3785616"/>
            <a:ext cx="3401568" cy="310896"/>
          </a:xfrm>
          <a:prstGeom prst="rect">
            <a:avLst/>
          </a:prstGeom>
          <a:noFill/>
          <a:ln/>
        </p:spPr>
        <p:txBody>
          <a:bodyPr wrap="square" lIns="508" tIns="508" rIns="508" bIns="508" rtlCol="0" anchor="t"/>
          <a:lstStyle/>
          <a:p>
            <a:pPr algn="l" indent="0" marL="0">
              <a:buNone/>
            </a:pPr>
            <a:r>
              <a:rPr lang="en-US" sz="1450" dirty="0">
                <a:solidFill>
                  <a:srgbClr val="333333"/>
                </a:solidFill>
                <a:latin typeface="Aptos" pitchFamily="34" charset="0"/>
                <a:ea typeface="Aptos" pitchFamily="34" charset="-122"/>
                <a:cs typeface="Aptos" pitchFamily="34" charset="-120"/>
              </a:rPr>
              <a:t>When people move, useful evidence should not be trapped behind them.</a:t>
            </a:r>
            <a:endParaRPr lang="en-US" sz="1450" dirty="0"/>
          </a:p>
        </p:txBody>
      </p:sp>
      <p:sp>
        <p:nvSpPr>
          <p:cNvPr id="26" name="Shape 19"/>
          <p:cNvSpPr/>
          <p:nvPr/>
        </p:nvSpPr>
        <p:spPr>
          <a:xfrm>
            <a:off x="896112" y="5138928"/>
            <a:ext cx="10378440" cy="658368"/>
          </a:xfrm>
          <a:prstGeom prst="roundRect">
            <a:avLst/>
          </a:prstGeom>
          <a:solidFill>
            <a:srgbClr val="EEF4F0"/>
          </a:solidFill>
          <a:ln w="12700">
            <a:solidFill>
              <a:srgbClr val="D9E2DA"/>
            </a:solidFill>
            <a:prstDash val="solid"/>
          </a:ln>
        </p:spPr>
      </p:sp>
      <p:sp>
        <p:nvSpPr>
          <p:cNvPr id="27" name="Text 20"/>
          <p:cNvSpPr/>
          <p:nvPr/>
        </p:nvSpPr>
        <p:spPr>
          <a:xfrm>
            <a:off x="1234440" y="5321808"/>
            <a:ext cx="9738360" cy="274320"/>
          </a:xfrm>
          <a:prstGeom prst="rect">
            <a:avLst/>
          </a:prstGeom>
          <a:noFill/>
          <a:ln/>
        </p:spPr>
        <p:txBody>
          <a:bodyPr wrap="square" lIns="508" tIns="508" rIns="508" bIns="508" rtlCol="0" anchor="ctr"/>
          <a:lstStyle/>
          <a:p>
            <a:pPr algn="ctr" indent="0" marL="0">
              <a:buNone/>
            </a:pPr>
            <a:r>
              <a:rPr lang="en-US" sz="1620" b="1" dirty="0">
                <a:solidFill>
                  <a:srgbClr val="114B2E"/>
                </a:solidFill>
                <a:latin typeface="Aptos" pitchFamily="34" charset="0"/>
                <a:ea typeface="Aptos" pitchFamily="34" charset="-122"/>
                <a:cs typeface="Aptos" pitchFamily="34" charset="-120"/>
              </a:rPr>
              <a:t>The issue is not blind trust. It is fair, limited, and responsible verification.</a:t>
            </a:r>
            <a:endParaRPr lang="en-US" sz="162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8FAF7"/>
        </a:solidFill>
      </p:bgPr>
    </p:bg>
    <p:spTree>
      <p:nvGrpSpPr>
        <p:cNvPr id="1" name=""/>
        <p:cNvGrpSpPr/>
        <p:nvPr/>
      </p:nvGrpSpPr>
      <p:grpSpPr>
        <a:xfrm>
          <a:off x="0" y="0"/>
          <a:ext cx="0" cy="0"/>
          <a:chOff x="0" y="0"/>
          <a:chExt cx="0" cy="0"/>
        </a:xfrm>
      </p:grpSpPr>
      <p:sp>
        <p:nvSpPr>
          <p:cNvPr id="2" name="Shape 0"/>
          <p:cNvSpPr/>
          <p:nvPr/>
        </p:nvSpPr>
        <p:spPr>
          <a:xfrm>
            <a:off x="0" y="0"/>
            <a:ext cx="12191695" cy="118872"/>
          </a:xfrm>
          <a:prstGeom prst="rect">
            <a:avLst/>
          </a:prstGeom>
          <a:solidFill>
            <a:srgbClr val="083D28"/>
          </a:solidFill>
          <a:ln w="12700">
            <a:solidFill>
              <a:srgbClr val="083D28"/>
            </a:solidFill>
            <a:prstDash val="solid"/>
          </a:ln>
        </p:spPr>
      </p:sp>
      <p:sp>
        <p:nvSpPr>
          <p:cNvPr id="3" name="Text 1"/>
          <p:cNvSpPr/>
          <p:nvPr/>
        </p:nvSpPr>
        <p:spPr>
          <a:xfrm>
            <a:off x="566928" y="384048"/>
            <a:ext cx="8961120" cy="475488"/>
          </a:xfrm>
          <a:prstGeom prst="rect">
            <a:avLst/>
          </a:prstGeom>
          <a:noFill/>
          <a:ln/>
        </p:spPr>
        <p:txBody>
          <a:bodyPr wrap="square" lIns="508" tIns="508" rIns="508" bIns="508" rtlCol="0" anchor="t"/>
          <a:lstStyle/>
          <a:p>
            <a:pPr algn="l" indent="0" marL="0">
              <a:buNone/>
            </a:pPr>
            <a:r>
              <a:rPr lang="en-US" sz="2900" b="1" dirty="0">
                <a:solidFill>
                  <a:srgbClr val="114B2E"/>
                </a:solidFill>
                <a:latin typeface="Aptos" pitchFamily="34" charset="0"/>
                <a:ea typeface="Aptos" pitchFamily="34" charset="-122"/>
                <a:cs typeface="Aptos" pitchFamily="34" charset="-120"/>
              </a:rPr>
              <a:t>Data Must Be Protected Before Use</a:t>
            </a:r>
            <a:endParaRPr lang="en-US" sz="2900" dirty="0"/>
          </a:p>
        </p:txBody>
      </p:sp>
      <p:sp>
        <p:nvSpPr>
          <p:cNvPr id="4" name="Shape 2"/>
          <p:cNvSpPr/>
          <p:nvPr/>
        </p:nvSpPr>
        <p:spPr>
          <a:xfrm>
            <a:off x="566928" y="987552"/>
            <a:ext cx="10058400" cy="0"/>
          </a:xfrm>
          <a:prstGeom prst="line">
            <a:avLst/>
          </a:prstGeom>
          <a:noFill/>
          <a:ln w="15240">
            <a:solidFill>
              <a:srgbClr val="C89D3C"/>
            </a:solidFill>
            <a:prstDash val="solid"/>
          </a:ln>
        </p:spPr>
      </p:sp>
      <p:pic>
        <p:nvPicPr>
          <p:cNvPr id="5" name="Image 0" descr="D:\Replit\AfricID\AfricID_ATRI_logo_clean_transparent.png">    </p:cNvPr>
          <p:cNvPicPr>
            <a:picLocks noChangeAspect="1"/>
          </p:cNvPicPr>
          <p:nvPr/>
        </p:nvPicPr>
        <p:blipFill>
          <a:blip r:embed="rId1"/>
          <a:stretch>
            <a:fillRect/>
          </a:stretch>
        </p:blipFill>
        <p:spPr>
          <a:xfrm>
            <a:off x="11064240" y="228600"/>
            <a:ext cx="380175" cy="438912"/>
          </a:xfrm>
          <a:prstGeom prst="rect">
            <a:avLst/>
          </a:prstGeom>
        </p:spPr>
      </p:pic>
      <p:sp>
        <p:nvSpPr>
          <p:cNvPr id="6" name="Shape 3"/>
          <p:cNvSpPr/>
          <p:nvPr/>
        </p:nvSpPr>
        <p:spPr>
          <a:xfrm>
            <a:off x="0" y="6565392"/>
            <a:ext cx="12191695" cy="292608"/>
          </a:xfrm>
          <a:prstGeom prst="rect">
            <a:avLst/>
          </a:prstGeom>
          <a:solidFill>
            <a:srgbClr val="083D28"/>
          </a:solidFill>
          <a:ln w="12700">
            <a:solidFill>
              <a:srgbClr val="083D28"/>
            </a:solidFill>
            <a:prstDash val="solid"/>
          </a:ln>
        </p:spPr>
      </p:sp>
      <p:sp>
        <p:nvSpPr>
          <p:cNvPr id="7" name="Text 4"/>
          <p:cNvSpPr/>
          <p:nvPr/>
        </p:nvSpPr>
        <p:spPr>
          <a:xfrm>
            <a:off x="365760" y="6633972"/>
            <a:ext cx="2926080" cy="109728"/>
          </a:xfrm>
          <a:prstGeom prst="rect">
            <a:avLst/>
          </a:prstGeom>
          <a:noFill/>
          <a:ln/>
        </p:spPr>
        <p:txBody>
          <a:bodyPr wrap="square" lIns="508" tIns="508" rIns="508" bIns="508" rtlCol="0" anchor="t"/>
          <a:lstStyle/>
          <a:p>
            <a:pPr algn="l" indent="0" marL="0">
              <a:buNone/>
            </a:pPr>
            <a:r>
              <a:rPr lang="en-US" sz="650" dirty="0">
                <a:solidFill>
                  <a:srgbClr val="FFFFFF"/>
                </a:solidFill>
                <a:latin typeface="Aptos" pitchFamily="34" charset="0"/>
                <a:ea typeface="Aptos" pitchFamily="34" charset="-122"/>
                <a:cs typeface="Aptos" pitchFamily="34" charset="-120"/>
              </a:rPr>
              <a:t>General Audience Deck</a:t>
            </a:r>
            <a:endParaRPr lang="en-US" sz="650" dirty="0"/>
          </a:p>
        </p:txBody>
      </p:sp>
      <p:sp>
        <p:nvSpPr>
          <p:cNvPr id="8" name="Text 5"/>
          <p:cNvSpPr/>
          <p:nvPr/>
        </p:nvSpPr>
        <p:spPr>
          <a:xfrm>
            <a:off x="6949440" y="6624828"/>
            <a:ext cx="4251960" cy="109728"/>
          </a:xfrm>
          <a:prstGeom prst="rect">
            <a:avLst/>
          </a:prstGeom>
          <a:noFill/>
          <a:ln/>
        </p:spPr>
        <p:txBody>
          <a:bodyPr wrap="square" lIns="508" tIns="508" rIns="508" bIns="508" rtlCol="0" anchor="t"/>
          <a:lstStyle/>
          <a:p>
            <a:pPr algn="r" indent="0" marL="0">
              <a:buNone/>
            </a:pPr>
            <a:r>
              <a:rPr lang="en-US" sz="540" dirty="0">
                <a:solidFill>
                  <a:srgbClr val="FFFFFF"/>
                </a:solidFill>
                <a:latin typeface="Aptos" pitchFamily="34" charset="0"/>
                <a:ea typeface="Aptos" pitchFamily="34" charset="-122"/>
                <a:cs typeface="Aptos" pitchFamily="34" charset="-120"/>
              </a:rPr>
              <a:t>Source base: verified source log and project control documents | Accessed 6 June 2026</a:t>
            </a:r>
            <a:endParaRPr lang="en-US" sz="540" dirty="0"/>
          </a:p>
        </p:txBody>
      </p:sp>
      <p:sp>
        <p:nvSpPr>
          <p:cNvPr id="9" name="Text 6"/>
          <p:cNvSpPr/>
          <p:nvPr/>
        </p:nvSpPr>
        <p:spPr>
          <a:xfrm>
            <a:off x="713232" y="1225296"/>
            <a:ext cx="10058400" cy="530352"/>
          </a:xfrm>
          <a:prstGeom prst="rect">
            <a:avLst/>
          </a:prstGeom>
          <a:noFill/>
          <a:ln/>
        </p:spPr>
        <p:txBody>
          <a:bodyPr wrap="square" lIns="508" tIns="508" rIns="508" bIns="508" rtlCol="0" anchor="t"/>
          <a:lstStyle/>
          <a:p>
            <a:pPr algn="l" indent="0" marL="0">
              <a:buNone/>
            </a:pPr>
            <a:r>
              <a:rPr lang="en-US" sz="2200" b="1" dirty="0">
                <a:solidFill>
                  <a:srgbClr val="333333"/>
                </a:solidFill>
                <a:latin typeface="Aptos" pitchFamily="34" charset="0"/>
                <a:ea typeface="Aptos" pitchFamily="34" charset="-122"/>
                <a:cs typeface="Aptos" pitchFamily="34" charset="-120"/>
              </a:rPr>
              <a:t>People are right to ask what happens to data about them.</a:t>
            </a:r>
            <a:endParaRPr lang="en-US" sz="2200" dirty="0"/>
          </a:p>
        </p:txBody>
      </p:sp>
      <p:sp>
        <p:nvSpPr>
          <p:cNvPr id="10" name="Shape 7"/>
          <p:cNvSpPr/>
          <p:nvPr/>
        </p:nvSpPr>
        <p:spPr>
          <a:xfrm>
            <a:off x="822960" y="2029968"/>
            <a:ext cx="4343400" cy="960120"/>
          </a:xfrm>
          <a:prstGeom prst="roundRect">
            <a:avLst/>
          </a:prstGeom>
          <a:solidFill>
            <a:srgbClr val="F7E6E6"/>
          </a:solidFill>
          <a:ln w="12700">
            <a:solidFill>
              <a:srgbClr val="D9E2DA"/>
            </a:solidFill>
            <a:prstDash val="solid"/>
          </a:ln>
        </p:spPr>
      </p:sp>
      <p:pic>
        <p:nvPicPr>
          <p:cNvPr id="11" name="Image 1" descr="D:\Replit\AfricID\outputs\manual-20260603-212256\presentations\africid-decks\assets\v03\icon-lock.png">    </p:cNvPr>
          <p:cNvPicPr>
            <a:picLocks noChangeAspect="1"/>
          </p:cNvPicPr>
          <p:nvPr/>
        </p:nvPicPr>
        <p:blipFill>
          <a:blip r:embed="rId2"/>
          <a:stretch>
            <a:fillRect/>
          </a:stretch>
        </p:blipFill>
        <p:spPr>
          <a:xfrm>
            <a:off x="1024128" y="2249424"/>
            <a:ext cx="411480" cy="411480"/>
          </a:xfrm>
          <a:prstGeom prst="rect">
            <a:avLst/>
          </a:prstGeom>
        </p:spPr>
      </p:pic>
      <p:sp>
        <p:nvSpPr>
          <p:cNvPr id="12" name="Text 8"/>
          <p:cNvSpPr/>
          <p:nvPr/>
        </p:nvSpPr>
        <p:spPr>
          <a:xfrm>
            <a:off x="1600200" y="2176272"/>
            <a:ext cx="3429000" cy="237744"/>
          </a:xfrm>
          <a:prstGeom prst="rect">
            <a:avLst/>
          </a:prstGeom>
          <a:noFill/>
          <a:ln/>
        </p:spPr>
        <p:txBody>
          <a:bodyPr wrap="square" lIns="508" tIns="508" rIns="508" bIns="508" rtlCol="0" anchor="t"/>
          <a:lstStyle/>
          <a:p>
            <a:pPr algn="l" indent="0" marL="0">
              <a:buNone/>
            </a:pPr>
            <a:r>
              <a:rPr lang="en-US" sz="1760" b="1" dirty="0">
                <a:solidFill>
                  <a:srgbClr val="114B2E"/>
                </a:solidFill>
                <a:latin typeface="Aptos" pitchFamily="34" charset="0"/>
                <a:ea typeface="Aptos" pitchFamily="34" charset="-122"/>
                <a:cs typeface="Aptos" pitchFamily="34" charset="-120"/>
              </a:rPr>
              <a:t>No data warehouse</a:t>
            </a:r>
            <a:endParaRPr lang="en-US" sz="1760" dirty="0"/>
          </a:p>
        </p:txBody>
      </p:sp>
      <p:sp>
        <p:nvSpPr>
          <p:cNvPr id="13" name="Text 9"/>
          <p:cNvSpPr/>
          <p:nvPr/>
        </p:nvSpPr>
        <p:spPr>
          <a:xfrm>
            <a:off x="1600200" y="2487168"/>
            <a:ext cx="3401568" cy="310896"/>
          </a:xfrm>
          <a:prstGeom prst="rect">
            <a:avLst/>
          </a:prstGeom>
          <a:noFill/>
          <a:ln/>
        </p:spPr>
        <p:txBody>
          <a:bodyPr wrap="square" lIns="508" tIns="508" rIns="508" bIns="508" rtlCol="0" anchor="t"/>
          <a:lstStyle/>
          <a:p>
            <a:pPr algn="l" indent="0" marL="0">
              <a:buNone/>
            </a:pPr>
            <a:r>
              <a:rPr lang="en-US" sz="1420" dirty="0">
                <a:solidFill>
                  <a:srgbClr val="333333"/>
                </a:solidFill>
                <a:latin typeface="Aptos" pitchFamily="34" charset="0"/>
                <a:ea typeface="Aptos" pitchFamily="34" charset="-122"/>
                <a:cs typeface="Aptos" pitchFamily="34" charset="-120"/>
              </a:rPr>
              <a:t>The system should not become a central store of personal records.</a:t>
            </a:r>
            <a:endParaRPr lang="en-US" sz="1420" dirty="0"/>
          </a:p>
        </p:txBody>
      </p:sp>
      <p:sp>
        <p:nvSpPr>
          <p:cNvPr id="14" name="Shape 10"/>
          <p:cNvSpPr/>
          <p:nvPr/>
        </p:nvSpPr>
        <p:spPr>
          <a:xfrm>
            <a:off x="5989320" y="2029968"/>
            <a:ext cx="4343400" cy="960120"/>
          </a:xfrm>
          <a:prstGeom prst="roundRect">
            <a:avLst/>
          </a:prstGeom>
          <a:solidFill>
            <a:srgbClr val="FFFFFF"/>
          </a:solidFill>
          <a:ln w="12700">
            <a:solidFill>
              <a:srgbClr val="D9E2DA"/>
            </a:solidFill>
            <a:prstDash val="solid"/>
          </a:ln>
        </p:spPr>
      </p:sp>
      <p:pic>
        <p:nvPicPr>
          <p:cNvPr id="15" name="Image 2" descr="D:\Replit\AfricID\outputs\manual-20260603-212256\presentations\africid-decks\assets\v03\icon-source.png">    </p:cNvPr>
          <p:cNvPicPr>
            <a:picLocks noChangeAspect="1"/>
          </p:cNvPicPr>
          <p:nvPr/>
        </p:nvPicPr>
        <p:blipFill>
          <a:blip r:embed="rId3"/>
          <a:stretch>
            <a:fillRect/>
          </a:stretch>
        </p:blipFill>
        <p:spPr>
          <a:xfrm>
            <a:off x="6190488" y="2249424"/>
            <a:ext cx="411480" cy="411480"/>
          </a:xfrm>
          <a:prstGeom prst="rect">
            <a:avLst/>
          </a:prstGeom>
        </p:spPr>
      </p:pic>
      <p:sp>
        <p:nvSpPr>
          <p:cNvPr id="16" name="Text 11"/>
          <p:cNvSpPr/>
          <p:nvPr/>
        </p:nvSpPr>
        <p:spPr>
          <a:xfrm>
            <a:off x="6766560" y="2176272"/>
            <a:ext cx="3429000" cy="237744"/>
          </a:xfrm>
          <a:prstGeom prst="rect">
            <a:avLst/>
          </a:prstGeom>
          <a:noFill/>
          <a:ln/>
        </p:spPr>
        <p:txBody>
          <a:bodyPr wrap="square" lIns="508" tIns="508" rIns="508" bIns="508" rtlCol="0" anchor="t"/>
          <a:lstStyle/>
          <a:p>
            <a:pPr algn="l" indent="0" marL="0">
              <a:buNone/>
            </a:pPr>
            <a:r>
              <a:rPr lang="en-US" sz="1760" b="1" dirty="0">
                <a:solidFill>
                  <a:srgbClr val="114B2E"/>
                </a:solidFill>
                <a:latin typeface="Aptos" pitchFamily="34" charset="0"/>
                <a:ea typeface="Aptos" pitchFamily="34" charset="-122"/>
                <a:cs typeface="Aptos" pitchFamily="34" charset="-120"/>
              </a:rPr>
              <a:t>Known sources</a:t>
            </a:r>
            <a:endParaRPr lang="en-US" sz="1760" dirty="0"/>
          </a:p>
        </p:txBody>
      </p:sp>
      <p:sp>
        <p:nvSpPr>
          <p:cNvPr id="17" name="Text 12"/>
          <p:cNvSpPr/>
          <p:nvPr/>
        </p:nvSpPr>
        <p:spPr>
          <a:xfrm>
            <a:off x="6766560" y="2487168"/>
            <a:ext cx="3401568" cy="310896"/>
          </a:xfrm>
          <a:prstGeom prst="rect">
            <a:avLst/>
          </a:prstGeom>
          <a:noFill/>
          <a:ln/>
        </p:spPr>
        <p:txBody>
          <a:bodyPr wrap="square" lIns="508" tIns="508" rIns="508" bIns="508" rtlCol="0" anchor="t"/>
          <a:lstStyle/>
          <a:p>
            <a:pPr algn="l" indent="0" marL="0">
              <a:buNone/>
            </a:pPr>
            <a:r>
              <a:rPr lang="en-US" sz="1420" dirty="0">
                <a:solidFill>
                  <a:srgbClr val="333333"/>
                </a:solidFill>
                <a:latin typeface="Aptos" pitchFamily="34" charset="0"/>
                <a:ea typeface="Aptos" pitchFamily="34" charset="-122"/>
                <a:cs typeface="Aptos" pitchFamily="34" charset="-120"/>
              </a:rPr>
              <a:t>Claims should come from recognised issuers, not informal judgement.</a:t>
            </a:r>
            <a:endParaRPr lang="en-US" sz="1420" dirty="0"/>
          </a:p>
        </p:txBody>
      </p:sp>
      <p:sp>
        <p:nvSpPr>
          <p:cNvPr id="18" name="Shape 13"/>
          <p:cNvSpPr/>
          <p:nvPr/>
        </p:nvSpPr>
        <p:spPr>
          <a:xfrm>
            <a:off x="822960" y="3328416"/>
            <a:ext cx="4343400" cy="960120"/>
          </a:xfrm>
          <a:prstGeom prst="roundRect">
            <a:avLst/>
          </a:prstGeom>
          <a:solidFill>
            <a:srgbClr val="FFFFFF"/>
          </a:solidFill>
          <a:ln w="12700">
            <a:solidFill>
              <a:srgbClr val="D9E2DA"/>
            </a:solidFill>
            <a:prstDash val="solid"/>
          </a:ln>
        </p:spPr>
      </p:sp>
      <p:pic>
        <p:nvPicPr>
          <p:cNvPr id="19" name="Image 3" descr="D:\Replit\AfricID\outputs\manual-20260603-212256\presentations\africid-decks\assets\v03\icon-redress.png">    </p:cNvPr>
          <p:cNvPicPr>
            <a:picLocks noChangeAspect="1"/>
          </p:cNvPicPr>
          <p:nvPr/>
        </p:nvPicPr>
        <p:blipFill>
          <a:blip r:embed="rId4"/>
          <a:stretch>
            <a:fillRect/>
          </a:stretch>
        </p:blipFill>
        <p:spPr>
          <a:xfrm>
            <a:off x="1024128" y="3547872"/>
            <a:ext cx="411480" cy="411480"/>
          </a:xfrm>
          <a:prstGeom prst="rect">
            <a:avLst/>
          </a:prstGeom>
        </p:spPr>
      </p:pic>
      <p:sp>
        <p:nvSpPr>
          <p:cNvPr id="20" name="Text 14"/>
          <p:cNvSpPr/>
          <p:nvPr/>
        </p:nvSpPr>
        <p:spPr>
          <a:xfrm>
            <a:off x="1600200" y="3474720"/>
            <a:ext cx="3429000" cy="237744"/>
          </a:xfrm>
          <a:prstGeom prst="rect">
            <a:avLst/>
          </a:prstGeom>
          <a:noFill/>
          <a:ln/>
        </p:spPr>
        <p:txBody>
          <a:bodyPr wrap="square" lIns="508" tIns="508" rIns="508" bIns="508" rtlCol="0" anchor="t"/>
          <a:lstStyle/>
          <a:p>
            <a:pPr algn="l" indent="0" marL="0">
              <a:buNone/>
            </a:pPr>
            <a:r>
              <a:rPr lang="en-US" sz="1760" b="1" dirty="0">
                <a:solidFill>
                  <a:srgbClr val="114B2E"/>
                </a:solidFill>
                <a:latin typeface="Aptos" pitchFamily="34" charset="0"/>
                <a:ea typeface="Aptos" pitchFamily="34" charset="-122"/>
                <a:cs typeface="Aptos" pitchFamily="34" charset="-120"/>
              </a:rPr>
              <a:t>Errors can be corrected</a:t>
            </a:r>
            <a:endParaRPr lang="en-US" sz="1760" dirty="0"/>
          </a:p>
        </p:txBody>
      </p:sp>
      <p:sp>
        <p:nvSpPr>
          <p:cNvPr id="21" name="Text 15"/>
          <p:cNvSpPr/>
          <p:nvPr/>
        </p:nvSpPr>
        <p:spPr>
          <a:xfrm>
            <a:off x="1600200" y="3785616"/>
            <a:ext cx="3401568" cy="310896"/>
          </a:xfrm>
          <a:prstGeom prst="rect">
            <a:avLst/>
          </a:prstGeom>
          <a:noFill/>
          <a:ln/>
        </p:spPr>
        <p:txBody>
          <a:bodyPr wrap="square" lIns="508" tIns="508" rIns="508" bIns="508" rtlCol="0" anchor="t"/>
          <a:lstStyle/>
          <a:p>
            <a:pPr algn="l" indent="0" marL="0">
              <a:buNone/>
            </a:pPr>
            <a:r>
              <a:rPr lang="en-US" sz="1420" dirty="0">
                <a:solidFill>
                  <a:srgbClr val="333333"/>
                </a:solidFill>
                <a:latin typeface="Aptos" pitchFamily="34" charset="0"/>
                <a:ea typeface="Aptos" pitchFamily="34" charset="-122"/>
                <a:cs typeface="Aptos" pitchFamily="34" charset="-120"/>
              </a:rPr>
              <a:t>Wrong claims must be disputable, correctable, and appealable.</a:t>
            </a:r>
            <a:endParaRPr lang="en-US" sz="1420" dirty="0"/>
          </a:p>
        </p:txBody>
      </p:sp>
      <p:sp>
        <p:nvSpPr>
          <p:cNvPr id="22" name="Shape 16"/>
          <p:cNvSpPr/>
          <p:nvPr/>
        </p:nvSpPr>
        <p:spPr>
          <a:xfrm>
            <a:off x="5989320" y="3328416"/>
            <a:ext cx="4343400" cy="960120"/>
          </a:xfrm>
          <a:prstGeom prst="roundRect">
            <a:avLst/>
          </a:prstGeom>
          <a:solidFill>
            <a:srgbClr val="FFFFFF"/>
          </a:solidFill>
          <a:ln w="12700">
            <a:solidFill>
              <a:srgbClr val="D9E2DA"/>
            </a:solidFill>
            <a:prstDash val="solid"/>
          </a:ln>
        </p:spPr>
      </p:sp>
      <p:pic>
        <p:nvPicPr>
          <p:cNvPr id="23" name="Image 4" descr="D:\Replit\AfricID\outputs\manual-20260603-212256\presentations\africid-decks\assets\v03\icon-shield.png">    </p:cNvPr>
          <p:cNvPicPr>
            <a:picLocks noChangeAspect="1"/>
          </p:cNvPicPr>
          <p:nvPr/>
        </p:nvPicPr>
        <p:blipFill>
          <a:blip r:embed="rId5"/>
          <a:stretch>
            <a:fillRect/>
          </a:stretch>
        </p:blipFill>
        <p:spPr>
          <a:xfrm>
            <a:off x="6190488" y="3547872"/>
            <a:ext cx="411480" cy="411480"/>
          </a:xfrm>
          <a:prstGeom prst="rect">
            <a:avLst/>
          </a:prstGeom>
        </p:spPr>
      </p:pic>
      <p:sp>
        <p:nvSpPr>
          <p:cNvPr id="24" name="Text 17"/>
          <p:cNvSpPr/>
          <p:nvPr/>
        </p:nvSpPr>
        <p:spPr>
          <a:xfrm>
            <a:off x="6766560" y="3474720"/>
            <a:ext cx="3429000" cy="237744"/>
          </a:xfrm>
          <a:prstGeom prst="rect">
            <a:avLst/>
          </a:prstGeom>
          <a:noFill/>
          <a:ln/>
        </p:spPr>
        <p:txBody>
          <a:bodyPr wrap="square" lIns="508" tIns="508" rIns="508" bIns="508" rtlCol="0" anchor="t"/>
          <a:lstStyle/>
          <a:p>
            <a:pPr algn="l" indent="0" marL="0">
              <a:buNone/>
            </a:pPr>
            <a:r>
              <a:rPr lang="en-US" sz="1760" b="1" dirty="0">
                <a:solidFill>
                  <a:srgbClr val="114B2E"/>
                </a:solidFill>
                <a:latin typeface="Aptos" pitchFamily="34" charset="0"/>
                <a:ea typeface="Aptos" pitchFamily="34" charset="-122"/>
                <a:cs typeface="Aptos" pitchFamily="34" charset="-120"/>
              </a:rPr>
              <a:t>Security comes first</a:t>
            </a:r>
            <a:endParaRPr lang="en-US" sz="1760" dirty="0"/>
          </a:p>
        </p:txBody>
      </p:sp>
      <p:sp>
        <p:nvSpPr>
          <p:cNvPr id="25" name="Text 18"/>
          <p:cNvSpPr/>
          <p:nvPr/>
        </p:nvSpPr>
        <p:spPr>
          <a:xfrm>
            <a:off x="6766560" y="3785616"/>
            <a:ext cx="3401568" cy="310896"/>
          </a:xfrm>
          <a:prstGeom prst="rect">
            <a:avLst/>
          </a:prstGeom>
          <a:noFill/>
          <a:ln/>
        </p:spPr>
        <p:txBody>
          <a:bodyPr wrap="square" lIns="508" tIns="508" rIns="508" bIns="508" rtlCol="0" anchor="t"/>
          <a:lstStyle/>
          <a:p>
            <a:pPr algn="l" indent="0" marL="0">
              <a:buNone/>
            </a:pPr>
            <a:r>
              <a:rPr lang="en-US" sz="1420" dirty="0">
                <a:solidFill>
                  <a:srgbClr val="333333"/>
                </a:solidFill>
                <a:latin typeface="Aptos" pitchFamily="34" charset="0"/>
                <a:ea typeface="Aptos" pitchFamily="34" charset="-122"/>
                <a:cs typeface="Aptos" pitchFamily="34" charset="-120"/>
              </a:rPr>
              <a:t>No live-data pilot before access, retention, breach, and misuse controls are defined.</a:t>
            </a:r>
            <a:endParaRPr lang="en-US" sz="1420" dirty="0"/>
          </a:p>
        </p:txBody>
      </p:sp>
      <p:sp>
        <p:nvSpPr>
          <p:cNvPr id="26" name="Shape 19"/>
          <p:cNvSpPr/>
          <p:nvPr/>
        </p:nvSpPr>
        <p:spPr>
          <a:xfrm>
            <a:off x="896112" y="5138928"/>
            <a:ext cx="10378440" cy="658368"/>
          </a:xfrm>
          <a:prstGeom prst="roundRect">
            <a:avLst/>
          </a:prstGeom>
          <a:solidFill>
            <a:srgbClr val="114B2E"/>
          </a:solidFill>
          <a:ln w="12700">
            <a:solidFill>
              <a:srgbClr val="114B2E"/>
            </a:solidFill>
            <a:prstDash val="solid"/>
          </a:ln>
        </p:spPr>
      </p:sp>
      <p:sp>
        <p:nvSpPr>
          <p:cNvPr id="27" name="Text 20"/>
          <p:cNvSpPr/>
          <p:nvPr/>
        </p:nvSpPr>
        <p:spPr>
          <a:xfrm>
            <a:off x="1234440" y="5321808"/>
            <a:ext cx="9738360" cy="274320"/>
          </a:xfrm>
          <a:prstGeom prst="rect">
            <a:avLst/>
          </a:prstGeom>
          <a:noFill/>
          <a:ln/>
        </p:spPr>
        <p:txBody>
          <a:bodyPr wrap="square" lIns="508" tIns="508" rIns="508" bIns="508" rtlCol="0" anchor="ctr"/>
          <a:lstStyle/>
          <a:p>
            <a:pPr algn="ctr" indent="0" marL="0">
              <a:buNone/>
            </a:pPr>
            <a:r>
              <a:rPr lang="en-US" sz="1620" b="1" dirty="0">
                <a:solidFill>
                  <a:srgbClr val="FFFFFF"/>
                </a:solidFill>
                <a:latin typeface="Aptos" pitchFamily="34" charset="0"/>
                <a:ea typeface="Aptos" pitchFamily="34" charset="-122"/>
                <a:cs typeface="Aptos" pitchFamily="34" charset="-120"/>
              </a:rPr>
              <a:t>Trust must protect people, not merely verify them.</a:t>
            </a:r>
            <a:endParaRPr lang="en-US" sz="162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8FAF7"/>
        </a:solidFill>
      </p:bgPr>
    </p:bg>
    <p:spTree>
      <p:nvGrpSpPr>
        <p:cNvPr id="1" name=""/>
        <p:cNvGrpSpPr/>
        <p:nvPr/>
      </p:nvGrpSpPr>
      <p:grpSpPr>
        <a:xfrm>
          <a:off x="0" y="0"/>
          <a:ext cx="0" cy="0"/>
          <a:chOff x="0" y="0"/>
          <a:chExt cx="0" cy="0"/>
        </a:xfrm>
      </p:grpSpPr>
      <p:sp>
        <p:nvSpPr>
          <p:cNvPr id="2" name="Shape 0"/>
          <p:cNvSpPr/>
          <p:nvPr/>
        </p:nvSpPr>
        <p:spPr>
          <a:xfrm>
            <a:off x="0" y="0"/>
            <a:ext cx="12191695" cy="118872"/>
          </a:xfrm>
          <a:prstGeom prst="rect">
            <a:avLst/>
          </a:prstGeom>
          <a:solidFill>
            <a:srgbClr val="083D28"/>
          </a:solidFill>
          <a:ln w="12700">
            <a:solidFill>
              <a:srgbClr val="083D28"/>
            </a:solidFill>
            <a:prstDash val="solid"/>
          </a:ln>
        </p:spPr>
      </p:sp>
      <p:sp>
        <p:nvSpPr>
          <p:cNvPr id="3" name="Text 1"/>
          <p:cNvSpPr/>
          <p:nvPr/>
        </p:nvSpPr>
        <p:spPr>
          <a:xfrm>
            <a:off x="566928" y="384048"/>
            <a:ext cx="8961120" cy="475488"/>
          </a:xfrm>
          <a:prstGeom prst="rect">
            <a:avLst/>
          </a:prstGeom>
          <a:noFill/>
          <a:ln/>
        </p:spPr>
        <p:txBody>
          <a:bodyPr wrap="square" lIns="508" tIns="508" rIns="508" bIns="508" rtlCol="0" anchor="t"/>
          <a:lstStyle/>
          <a:p>
            <a:pPr algn="l" indent="0" marL="0">
              <a:buNone/>
            </a:pPr>
            <a:r>
              <a:rPr lang="en-US" sz="2900" b="1" dirty="0">
                <a:solidFill>
                  <a:srgbClr val="114B2E"/>
                </a:solidFill>
                <a:latin typeface="Aptos" pitchFamily="34" charset="0"/>
                <a:ea typeface="Aptos" pitchFamily="34" charset="-122"/>
                <a:cs typeface="Aptos" pitchFamily="34" charset="-120"/>
              </a:rPr>
              <a:t>Learning From What Works</a:t>
            </a:r>
            <a:endParaRPr lang="en-US" sz="2900" dirty="0"/>
          </a:p>
        </p:txBody>
      </p:sp>
      <p:sp>
        <p:nvSpPr>
          <p:cNvPr id="4" name="Shape 2"/>
          <p:cNvSpPr/>
          <p:nvPr/>
        </p:nvSpPr>
        <p:spPr>
          <a:xfrm>
            <a:off x="566928" y="987552"/>
            <a:ext cx="10058400" cy="0"/>
          </a:xfrm>
          <a:prstGeom prst="line">
            <a:avLst/>
          </a:prstGeom>
          <a:noFill/>
          <a:ln w="15240">
            <a:solidFill>
              <a:srgbClr val="C89D3C"/>
            </a:solidFill>
            <a:prstDash val="solid"/>
          </a:ln>
        </p:spPr>
      </p:sp>
      <p:pic>
        <p:nvPicPr>
          <p:cNvPr id="5" name="Image 0" descr="D:\Replit\AfricID\AfricID_ATRI_logo_clean_transparent.png">    </p:cNvPr>
          <p:cNvPicPr>
            <a:picLocks noChangeAspect="1"/>
          </p:cNvPicPr>
          <p:nvPr/>
        </p:nvPicPr>
        <p:blipFill>
          <a:blip r:embed="rId1"/>
          <a:stretch>
            <a:fillRect/>
          </a:stretch>
        </p:blipFill>
        <p:spPr>
          <a:xfrm>
            <a:off x="11064240" y="228600"/>
            <a:ext cx="380175" cy="438912"/>
          </a:xfrm>
          <a:prstGeom prst="rect">
            <a:avLst/>
          </a:prstGeom>
        </p:spPr>
      </p:pic>
      <p:sp>
        <p:nvSpPr>
          <p:cNvPr id="6" name="Shape 3"/>
          <p:cNvSpPr/>
          <p:nvPr/>
        </p:nvSpPr>
        <p:spPr>
          <a:xfrm>
            <a:off x="0" y="6565392"/>
            <a:ext cx="12191695" cy="292608"/>
          </a:xfrm>
          <a:prstGeom prst="rect">
            <a:avLst/>
          </a:prstGeom>
          <a:solidFill>
            <a:srgbClr val="083D28"/>
          </a:solidFill>
          <a:ln w="12700">
            <a:solidFill>
              <a:srgbClr val="083D28"/>
            </a:solidFill>
            <a:prstDash val="solid"/>
          </a:ln>
        </p:spPr>
      </p:sp>
      <p:sp>
        <p:nvSpPr>
          <p:cNvPr id="7" name="Text 4"/>
          <p:cNvSpPr/>
          <p:nvPr/>
        </p:nvSpPr>
        <p:spPr>
          <a:xfrm>
            <a:off x="365760" y="6633972"/>
            <a:ext cx="2926080" cy="109728"/>
          </a:xfrm>
          <a:prstGeom prst="rect">
            <a:avLst/>
          </a:prstGeom>
          <a:noFill/>
          <a:ln/>
        </p:spPr>
        <p:txBody>
          <a:bodyPr wrap="square" lIns="508" tIns="508" rIns="508" bIns="508" rtlCol="0" anchor="t"/>
          <a:lstStyle/>
          <a:p>
            <a:pPr algn="l" indent="0" marL="0">
              <a:buNone/>
            </a:pPr>
            <a:r>
              <a:rPr lang="en-US" sz="650" dirty="0">
                <a:solidFill>
                  <a:srgbClr val="FFFFFF"/>
                </a:solidFill>
                <a:latin typeface="Aptos" pitchFamily="34" charset="0"/>
                <a:ea typeface="Aptos" pitchFamily="34" charset="-122"/>
                <a:cs typeface="Aptos" pitchFamily="34" charset="-120"/>
              </a:rPr>
              <a:t>General Audience Deck</a:t>
            </a:r>
            <a:endParaRPr lang="en-US" sz="650" dirty="0"/>
          </a:p>
        </p:txBody>
      </p:sp>
      <p:sp>
        <p:nvSpPr>
          <p:cNvPr id="8" name="Text 5"/>
          <p:cNvSpPr/>
          <p:nvPr/>
        </p:nvSpPr>
        <p:spPr>
          <a:xfrm>
            <a:off x="6949440" y="6624828"/>
            <a:ext cx="4251960" cy="109728"/>
          </a:xfrm>
          <a:prstGeom prst="rect">
            <a:avLst/>
          </a:prstGeom>
          <a:noFill/>
          <a:ln/>
        </p:spPr>
        <p:txBody>
          <a:bodyPr wrap="square" lIns="508" tIns="508" rIns="508" bIns="508" rtlCol="0" anchor="t"/>
          <a:lstStyle/>
          <a:p>
            <a:pPr algn="r" indent="0" marL="0">
              <a:buNone/>
            </a:pPr>
            <a:r>
              <a:rPr lang="en-US" sz="540" dirty="0">
                <a:solidFill>
                  <a:srgbClr val="FFFFFF"/>
                </a:solidFill>
                <a:latin typeface="Aptos" pitchFamily="34" charset="0"/>
                <a:ea typeface="Aptos" pitchFamily="34" charset="-122"/>
                <a:cs typeface="Aptos" pitchFamily="34" charset="-120"/>
              </a:rPr>
              <a:t>Source base: verified source log and project control documents | Accessed 6 June 2026</a:t>
            </a:r>
            <a:endParaRPr lang="en-US" sz="540" dirty="0"/>
          </a:p>
        </p:txBody>
      </p:sp>
      <p:sp>
        <p:nvSpPr>
          <p:cNvPr id="9" name="Text 6"/>
          <p:cNvSpPr/>
          <p:nvPr/>
        </p:nvSpPr>
        <p:spPr>
          <a:xfrm>
            <a:off x="658368" y="1243584"/>
            <a:ext cx="9875520" cy="502920"/>
          </a:xfrm>
          <a:prstGeom prst="rect">
            <a:avLst/>
          </a:prstGeom>
          <a:noFill/>
          <a:ln/>
        </p:spPr>
        <p:txBody>
          <a:bodyPr wrap="square" lIns="508" tIns="508" rIns="508" bIns="508" rtlCol="0" anchor="t"/>
          <a:lstStyle/>
          <a:p>
            <a:pPr algn="l" indent="0" marL="0">
              <a:buNone/>
            </a:pPr>
            <a:r>
              <a:rPr lang="en-US" sz="2200" b="1" dirty="0">
                <a:solidFill>
                  <a:srgbClr val="333333"/>
                </a:solidFill>
                <a:latin typeface="Aptos" pitchFamily="34" charset="0"/>
                <a:ea typeface="Aptos" pitchFamily="34" charset="-122"/>
                <a:cs typeface="Aptos" pitchFamily="34" charset="-120"/>
              </a:rPr>
              <a:t>Good digital trust systems are useful, secure, understandable, and governed.</a:t>
            </a:r>
            <a:endParaRPr lang="en-US" sz="2200" dirty="0"/>
          </a:p>
        </p:txBody>
      </p:sp>
      <p:sp>
        <p:nvSpPr>
          <p:cNvPr id="10" name="Shape 7"/>
          <p:cNvSpPr/>
          <p:nvPr/>
        </p:nvSpPr>
        <p:spPr>
          <a:xfrm>
            <a:off x="822960" y="2011680"/>
            <a:ext cx="4343400" cy="960120"/>
          </a:xfrm>
          <a:prstGeom prst="roundRect">
            <a:avLst/>
          </a:prstGeom>
          <a:solidFill>
            <a:srgbClr val="FFFFFF"/>
          </a:solidFill>
          <a:ln w="12700">
            <a:solidFill>
              <a:srgbClr val="D9E2DA"/>
            </a:solidFill>
            <a:prstDash val="solid"/>
          </a:ln>
        </p:spPr>
      </p:sp>
      <p:pic>
        <p:nvPicPr>
          <p:cNvPr id="11" name="Image 1" descr="D:\Replit\AfricID\outputs\manual-20260603-212256\presentations\africid-decks\assets\v03\icon-gov.png">    </p:cNvPr>
          <p:cNvPicPr>
            <a:picLocks noChangeAspect="1"/>
          </p:cNvPicPr>
          <p:nvPr/>
        </p:nvPicPr>
        <p:blipFill>
          <a:blip r:embed="rId2"/>
          <a:stretch>
            <a:fillRect/>
          </a:stretch>
        </p:blipFill>
        <p:spPr>
          <a:xfrm>
            <a:off x="1024128" y="2231136"/>
            <a:ext cx="411480" cy="411480"/>
          </a:xfrm>
          <a:prstGeom prst="rect">
            <a:avLst/>
          </a:prstGeom>
        </p:spPr>
      </p:pic>
      <p:sp>
        <p:nvSpPr>
          <p:cNvPr id="12" name="Text 8"/>
          <p:cNvSpPr/>
          <p:nvPr/>
        </p:nvSpPr>
        <p:spPr>
          <a:xfrm>
            <a:off x="1600200" y="2157984"/>
            <a:ext cx="329184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Clear rules</a:t>
            </a:r>
            <a:endParaRPr lang="en-US" sz="1800" dirty="0"/>
          </a:p>
        </p:txBody>
      </p:sp>
      <p:sp>
        <p:nvSpPr>
          <p:cNvPr id="13" name="Text 9"/>
          <p:cNvSpPr/>
          <p:nvPr/>
        </p:nvSpPr>
        <p:spPr>
          <a:xfrm>
            <a:off x="1600200" y="2468880"/>
            <a:ext cx="3337560" cy="292608"/>
          </a:xfrm>
          <a:prstGeom prst="rect">
            <a:avLst/>
          </a:prstGeom>
          <a:noFill/>
          <a:ln/>
        </p:spPr>
        <p:txBody>
          <a:bodyPr wrap="square" lIns="508" tIns="508" rIns="508" bIns="508" rtlCol="0" anchor="t"/>
          <a:lstStyle/>
          <a:p>
            <a:pPr algn="l" indent="0" marL="0">
              <a:buNone/>
            </a:pPr>
            <a:r>
              <a:rPr lang="en-US" sz="1500" dirty="0">
                <a:solidFill>
                  <a:srgbClr val="333333"/>
                </a:solidFill>
                <a:latin typeface="Aptos" pitchFamily="34" charset="0"/>
                <a:ea typeface="Aptos" pitchFamily="34" charset="-122"/>
                <a:cs typeface="Aptos" pitchFamily="34" charset="-120"/>
              </a:rPr>
              <a:t>People should know who can issue, check, and correct a claim.</a:t>
            </a:r>
            <a:endParaRPr lang="en-US" sz="1500" dirty="0"/>
          </a:p>
        </p:txBody>
      </p:sp>
      <p:sp>
        <p:nvSpPr>
          <p:cNvPr id="14" name="Shape 10"/>
          <p:cNvSpPr/>
          <p:nvPr/>
        </p:nvSpPr>
        <p:spPr>
          <a:xfrm>
            <a:off x="5989320" y="2011680"/>
            <a:ext cx="4343400" cy="960120"/>
          </a:xfrm>
          <a:prstGeom prst="roundRect">
            <a:avLst/>
          </a:prstGeom>
          <a:solidFill>
            <a:srgbClr val="FFFFFF"/>
          </a:solidFill>
          <a:ln w="12700">
            <a:solidFill>
              <a:srgbClr val="D9E2DA"/>
            </a:solidFill>
            <a:prstDash val="solid"/>
          </a:ln>
        </p:spPr>
      </p:sp>
      <p:pic>
        <p:nvPicPr>
          <p:cNvPr id="15" name="Image 2" descr="D:\Replit\AfricID\outputs\manual-20260603-212256\presentations\africid-decks\assets\v03\icon-lock.png">    </p:cNvPr>
          <p:cNvPicPr>
            <a:picLocks noChangeAspect="1"/>
          </p:cNvPicPr>
          <p:nvPr/>
        </p:nvPicPr>
        <p:blipFill>
          <a:blip r:embed="rId3"/>
          <a:stretch>
            <a:fillRect/>
          </a:stretch>
        </p:blipFill>
        <p:spPr>
          <a:xfrm>
            <a:off x="6190488" y="2231136"/>
            <a:ext cx="411480" cy="411480"/>
          </a:xfrm>
          <a:prstGeom prst="rect">
            <a:avLst/>
          </a:prstGeom>
        </p:spPr>
      </p:pic>
      <p:sp>
        <p:nvSpPr>
          <p:cNvPr id="16" name="Text 11"/>
          <p:cNvSpPr/>
          <p:nvPr/>
        </p:nvSpPr>
        <p:spPr>
          <a:xfrm>
            <a:off x="6766560" y="2157984"/>
            <a:ext cx="329184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Less data</a:t>
            </a:r>
            <a:endParaRPr lang="en-US" sz="1800" dirty="0"/>
          </a:p>
        </p:txBody>
      </p:sp>
      <p:sp>
        <p:nvSpPr>
          <p:cNvPr id="17" name="Text 12"/>
          <p:cNvSpPr/>
          <p:nvPr/>
        </p:nvSpPr>
        <p:spPr>
          <a:xfrm>
            <a:off x="6766560" y="2468880"/>
            <a:ext cx="3337560" cy="292608"/>
          </a:xfrm>
          <a:prstGeom prst="rect">
            <a:avLst/>
          </a:prstGeom>
          <a:noFill/>
          <a:ln/>
        </p:spPr>
        <p:txBody>
          <a:bodyPr wrap="square" lIns="508" tIns="508" rIns="508" bIns="508" rtlCol="0" anchor="t"/>
          <a:lstStyle/>
          <a:p>
            <a:pPr algn="l" indent="0" marL="0">
              <a:buNone/>
            </a:pPr>
            <a:r>
              <a:rPr lang="en-US" sz="1500" dirty="0">
                <a:solidFill>
                  <a:srgbClr val="333333"/>
                </a:solidFill>
                <a:latin typeface="Aptos" pitchFamily="34" charset="0"/>
                <a:ea typeface="Aptos" pitchFamily="34" charset="-122"/>
                <a:cs typeface="Aptos" pitchFamily="34" charset="-120"/>
              </a:rPr>
              <a:t>Share the claim needed, not every record behind it.</a:t>
            </a:r>
            <a:endParaRPr lang="en-US" sz="1500" dirty="0"/>
          </a:p>
        </p:txBody>
      </p:sp>
      <p:sp>
        <p:nvSpPr>
          <p:cNvPr id="18" name="Shape 13"/>
          <p:cNvSpPr/>
          <p:nvPr/>
        </p:nvSpPr>
        <p:spPr>
          <a:xfrm>
            <a:off x="822960" y="3337560"/>
            <a:ext cx="4343400" cy="960120"/>
          </a:xfrm>
          <a:prstGeom prst="roundRect">
            <a:avLst/>
          </a:prstGeom>
          <a:solidFill>
            <a:srgbClr val="FFFFFF"/>
          </a:solidFill>
          <a:ln w="12700">
            <a:solidFill>
              <a:srgbClr val="D9E2DA"/>
            </a:solidFill>
            <a:prstDash val="solid"/>
          </a:ln>
        </p:spPr>
      </p:sp>
      <p:pic>
        <p:nvPicPr>
          <p:cNvPr id="19" name="Image 3" descr="D:\Replit\AfricID\outputs\manual-20260603-212256\presentations\africid-decks\assets\v03\icon-shield.png">    </p:cNvPr>
          <p:cNvPicPr>
            <a:picLocks noChangeAspect="1"/>
          </p:cNvPicPr>
          <p:nvPr/>
        </p:nvPicPr>
        <p:blipFill>
          <a:blip r:embed="rId4"/>
          <a:stretch>
            <a:fillRect/>
          </a:stretch>
        </p:blipFill>
        <p:spPr>
          <a:xfrm>
            <a:off x="1024128" y="3557016"/>
            <a:ext cx="411480" cy="411480"/>
          </a:xfrm>
          <a:prstGeom prst="rect">
            <a:avLst/>
          </a:prstGeom>
        </p:spPr>
      </p:pic>
      <p:sp>
        <p:nvSpPr>
          <p:cNvPr id="20" name="Text 14"/>
          <p:cNvSpPr/>
          <p:nvPr/>
        </p:nvSpPr>
        <p:spPr>
          <a:xfrm>
            <a:off x="1600200" y="3483864"/>
            <a:ext cx="329184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Strong protection</a:t>
            </a:r>
            <a:endParaRPr lang="en-US" sz="1800" dirty="0"/>
          </a:p>
        </p:txBody>
      </p:sp>
      <p:sp>
        <p:nvSpPr>
          <p:cNvPr id="21" name="Text 15"/>
          <p:cNvSpPr/>
          <p:nvPr/>
        </p:nvSpPr>
        <p:spPr>
          <a:xfrm>
            <a:off x="1600200" y="3794760"/>
            <a:ext cx="3337560" cy="292608"/>
          </a:xfrm>
          <a:prstGeom prst="rect">
            <a:avLst/>
          </a:prstGeom>
          <a:noFill/>
          <a:ln/>
        </p:spPr>
        <p:txBody>
          <a:bodyPr wrap="square" lIns="508" tIns="508" rIns="508" bIns="508" rtlCol="0" anchor="t"/>
          <a:lstStyle/>
          <a:p>
            <a:pPr algn="l" indent="0" marL="0">
              <a:buNone/>
            </a:pPr>
            <a:r>
              <a:rPr lang="en-US" sz="1500" dirty="0">
                <a:solidFill>
                  <a:srgbClr val="333333"/>
                </a:solidFill>
                <a:latin typeface="Aptos" pitchFamily="34" charset="0"/>
                <a:ea typeface="Aptos" pitchFamily="34" charset="-122"/>
                <a:cs typeface="Aptos" pitchFamily="34" charset="-120"/>
              </a:rPr>
              <a:t>Security and correction come before live use.</a:t>
            </a:r>
            <a:endParaRPr lang="en-US" sz="1500" dirty="0"/>
          </a:p>
        </p:txBody>
      </p:sp>
      <p:sp>
        <p:nvSpPr>
          <p:cNvPr id="22" name="Shape 16"/>
          <p:cNvSpPr/>
          <p:nvPr/>
        </p:nvSpPr>
        <p:spPr>
          <a:xfrm>
            <a:off x="5989320" y="3337560"/>
            <a:ext cx="4343400" cy="960120"/>
          </a:xfrm>
          <a:prstGeom prst="roundRect">
            <a:avLst/>
          </a:prstGeom>
          <a:solidFill>
            <a:srgbClr val="FFFFFF"/>
          </a:solidFill>
          <a:ln w="12700">
            <a:solidFill>
              <a:srgbClr val="D9E2DA"/>
            </a:solidFill>
            <a:prstDash val="solid"/>
          </a:ln>
        </p:spPr>
      </p:sp>
      <p:pic>
        <p:nvPicPr>
          <p:cNvPr id="23" name="Image 4" descr="D:\Replit\AfricID\outputs\manual-20260603-212256\presentations\africid-decks\assets\v03\icon-people.png">    </p:cNvPr>
          <p:cNvPicPr>
            <a:picLocks noChangeAspect="1"/>
          </p:cNvPicPr>
          <p:nvPr/>
        </p:nvPicPr>
        <p:blipFill>
          <a:blip r:embed="rId5"/>
          <a:stretch>
            <a:fillRect/>
          </a:stretch>
        </p:blipFill>
        <p:spPr>
          <a:xfrm>
            <a:off x="6190488" y="3557016"/>
            <a:ext cx="411480" cy="411480"/>
          </a:xfrm>
          <a:prstGeom prst="rect">
            <a:avLst/>
          </a:prstGeom>
        </p:spPr>
      </p:pic>
      <p:sp>
        <p:nvSpPr>
          <p:cNvPr id="24" name="Text 17"/>
          <p:cNvSpPr/>
          <p:nvPr/>
        </p:nvSpPr>
        <p:spPr>
          <a:xfrm>
            <a:off x="6766560" y="3483864"/>
            <a:ext cx="329184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Real usefulness</a:t>
            </a:r>
            <a:endParaRPr lang="en-US" sz="1800" dirty="0"/>
          </a:p>
        </p:txBody>
      </p:sp>
      <p:sp>
        <p:nvSpPr>
          <p:cNvPr id="25" name="Text 18"/>
          <p:cNvSpPr/>
          <p:nvPr/>
        </p:nvSpPr>
        <p:spPr>
          <a:xfrm>
            <a:off x="6766560" y="3794760"/>
            <a:ext cx="3337560" cy="292608"/>
          </a:xfrm>
          <a:prstGeom prst="rect">
            <a:avLst/>
          </a:prstGeom>
          <a:noFill/>
          <a:ln/>
        </p:spPr>
        <p:txBody>
          <a:bodyPr wrap="square" lIns="508" tIns="508" rIns="508" bIns="508" rtlCol="0" anchor="t"/>
          <a:lstStyle/>
          <a:p>
            <a:pPr algn="l" indent="0" marL="0">
              <a:buNone/>
            </a:pPr>
            <a:r>
              <a:rPr lang="en-US" sz="1500" dirty="0">
                <a:solidFill>
                  <a:srgbClr val="333333"/>
                </a:solidFill>
                <a:latin typeface="Aptos" pitchFamily="34" charset="0"/>
                <a:ea typeface="Aptos" pitchFamily="34" charset="-122"/>
                <a:cs typeface="Aptos" pitchFamily="34" charset="-120"/>
              </a:rPr>
              <a:t>Start with everyday needs, not a giant system.</a:t>
            </a:r>
            <a:endParaRPr lang="en-US" sz="15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8FAF7"/>
        </a:solidFill>
      </p:bgPr>
    </p:bg>
    <p:spTree>
      <p:nvGrpSpPr>
        <p:cNvPr id="1" name=""/>
        <p:cNvGrpSpPr/>
        <p:nvPr/>
      </p:nvGrpSpPr>
      <p:grpSpPr>
        <a:xfrm>
          <a:off x="0" y="0"/>
          <a:ext cx="0" cy="0"/>
          <a:chOff x="0" y="0"/>
          <a:chExt cx="0" cy="0"/>
        </a:xfrm>
      </p:grpSpPr>
      <p:sp>
        <p:nvSpPr>
          <p:cNvPr id="2" name="Shape 0"/>
          <p:cNvSpPr/>
          <p:nvPr/>
        </p:nvSpPr>
        <p:spPr>
          <a:xfrm>
            <a:off x="0" y="0"/>
            <a:ext cx="12191695" cy="118872"/>
          </a:xfrm>
          <a:prstGeom prst="rect">
            <a:avLst/>
          </a:prstGeom>
          <a:solidFill>
            <a:srgbClr val="083D28"/>
          </a:solidFill>
          <a:ln w="12700">
            <a:solidFill>
              <a:srgbClr val="083D28"/>
            </a:solidFill>
            <a:prstDash val="solid"/>
          </a:ln>
        </p:spPr>
      </p:sp>
      <p:sp>
        <p:nvSpPr>
          <p:cNvPr id="3" name="Text 1"/>
          <p:cNvSpPr/>
          <p:nvPr/>
        </p:nvSpPr>
        <p:spPr>
          <a:xfrm>
            <a:off x="566928" y="384048"/>
            <a:ext cx="8961120" cy="475488"/>
          </a:xfrm>
          <a:prstGeom prst="rect">
            <a:avLst/>
          </a:prstGeom>
          <a:noFill/>
          <a:ln/>
        </p:spPr>
        <p:txBody>
          <a:bodyPr wrap="square" lIns="508" tIns="508" rIns="508" bIns="508" rtlCol="0" anchor="t"/>
          <a:lstStyle/>
          <a:p>
            <a:pPr algn="l" indent="0" marL="0">
              <a:buNone/>
            </a:pPr>
            <a:r>
              <a:rPr lang="en-US" sz="2900" b="1" dirty="0">
                <a:solidFill>
                  <a:srgbClr val="114B2E"/>
                </a:solidFill>
                <a:latin typeface="Aptos" pitchFamily="34" charset="0"/>
                <a:ea typeface="Aptos" pitchFamily="34" charset="-122"/>
                <a:cs typeface="Aptos" pitchFamily="34" charset="-120"/>
              </a:rPr>
              <a:t>The Everyday Trust Problem</a:t>
            </a:r>
            <a:endParaRPr lang="en-US" sz="2900" dirty="0"/>
          </a:p>
        </p:txBody>
      </p:sp>
      <p:sp>
        <p:nvSpPr>
          <p:cNvPr id="4" name="Shape 2"/>
          <p:cNvSpPr/>
          <p:nvPr/>
        </p:nvSpPr>
        <p:spPr>
          <a:xfrm>
            <a:off x="566928" y="987552"/>
            <a:ext cx="10058400" cy="0"/>
          </a:xfrm>
          <a:prstGeom prst="line">
            <a:avLst/>
          </a:prstGeom>
          <a:noFill/>
          <a:ln w="15240">
            <a:solidFill>
              <a:srgbClr val="C89D3C"/>
            </a:solidFill>
            <a:prstDash val="solid"/>
          </a:ln>
        </p:spPr>
      </p:sp>
      <p:pic>
        <p:nvPicPr>
          <p:cNvPr id="5" name="Image 0" descr="D:\Replit\AfricID\AfricID_ATRI_logo_clean_transparent.png">    </p:cNvPr>
          <p:cNvPicPr>
            <a:picLocks noChangeAspect="1"/>
          </p:cNvPicPr>
          <p:nvPr/>
        </p:nvPicPr>
        <p:blipFill>
          <a:blip r:embed="rId1"/>
          <a:stretch>
            <a:fillRect/>
          </a:stretch>
        </p:blipFill>
        <p:spPr>
          <a:xfrm>
            <a:off x="11064240" y="228600"/>
            <a:ext cx="380175" cy="438912"/>
          </a:xfrm>
          <a:prstGeom prst="rect">
            <a:avLst/>
          </a:prstGeom>
        </p:spPr>
      </p:pic>
      <p:sp>
        <p:nvSpPr>
          <p:cNvPr id="6" name="Shape 3"/>
          <p:cNvSpPr/>
          <p:nvPr/>
        </p:nvSpPr>
        <p:spPr>
          <a:xfrm>
            <a:off x="0" y="6565392"/>
            <a:ext cx="12191695" cy="292608"/>
          </a:xfrm>
          <a:prstGeom prst="rect">
            <a:avLst/>
          </a:prstGeom>
          <a:solidFill>
            <a:srgbClr val="083D28"/>
          </a:solidFill>
          <a:ln w="12700">
            <a:solidFill>
              <a:srgbClr val="083D28"/>
            </a:solidFill>
            <a:prstDash val="solid"/>
          </a:ln>
        </p:spPr>
      </p:sp>
      <p:sp>
        <p:nvSpPr>
          <p:cNvPr id="7" name="Text 4"/>
          <p:cNvSpPr/>
          <p:nvPr/>
        </p:nvSpPr>
        <p:spPr>
          <a:xfrm>
            <a:off x="365760" y="6633972"/>
            <a:ext cx="2926080" cy="109728"/>
          </a:xfrm>
          <a:prstGeom prst="rect">
            <a:avLst/>
          </a:prstGeom>
          <a:noFill/>
          <a:ln/>
        </p:spPr>
        <p:txBody>
          <a:bodyPr wrap="square" lIns="508" tIns="508" rIns="508" bIns="508" rtlCol="0" anchor="t"/>
          <a:lstStyle/>
          <a:p>
            <a:pPr algn="l" indent="0" marL="0">
              <a:buNone/>
            </a:pPr>
            <a:r>
              <a:rPr lang="en-US" sz="650" dirty="0">
                <a:solidFill>
                  <a:srgbClr val="FFFFFF"/>
                </a:solidFill>
                <a:latin typeface="Aptos" pitchFamily="34" charset="0"/>
                <a:ea typeface="Aptos" pitchFamily="34" charset="-122"/>
                <a:cs typeface="Aptos" pitchFamily="34" charset="-120"/>
              </a:rPr>
              <a:t>General Audience Deck</a:t>
            </a:r>
            <a:endParaRPr lang="en-US" sz="650" dirty="0"/>
          </a:p>
        </p:txBody>
      </p:sp>
      <p:sp>
        <p:nvSpPr>
          <p:cNvPr id="8" name="Text 5"/>
          <p:cNvSpPr/>
          <p:nvPr/>
        </p:nvSpPr>
        <p:spPr>
          <a:xfrm>
            <a:off x="6949440" y="6624828"/>
            <a:ext cx="4251960" cy="109728"/>
          </a:xfrm>
          <a:prstGeom prst="rect">
            <a:avLst/>
          </a:prstGeom>
          <a:noFill/>
          <a:ln/>
        </p:spPr>
        <p:txBody>
          <a:bodyPr wrap="square" lIns="508" tIns="508" rIns="508" bIns="508" rtlCol="0" anchor="t"/>
          <a:lstStyle/>
          <a:p>
            <a:pPr algn="r" indent="0" marL="0">
              <a:buNone/>
            </a:pPr>
            <a:r>
              <a:rPr lang="en-US" sz="540" dirty="0">
                <a:solidFill>
                  <a:srgbClr val="FFFFFF"/>
                </a:solidFill>
                <a:latin typeface="Aptos" pitchFamily="34" charset="0"/>
                <a:ea typeface="Aptos" pitchFamily="34" charset="-122"/>
                <a:cs typeface="Aptos" pitchFamily="34" charset="-120"/>
              </a:rPr>
              <a:t>Source base: verified source log and project control documents | Accessed 6 June 2026</a:t>
            </a:r>
            <a:endParaRPr lang="en-US" sz="540" dirty="0"/>
          </a:p>
        </p:txBody>
      </p:sp>
      <p:pic>
        <p:nvPicPr>
          <p:cNvPr id="9" name="Image 1" descr="D:\Replit\AfricID\outputs\manual-20260603-212256\presentations\africid-decks\assets\v03\education-credentials.png">    </p:cNvPr>
          <p:cNvPicPr>
            <a:picLocks noChangeAspect="1"/>
          </p:cNvPicPr>
          <p:nvPr/>
        </p:nvPicPr>
        <p:blipFill>
          <a:blip r:embed="rId2"/>
          <a:stretch>
            <a:fillRect/>
          </a:stretch>
        </p:blipFill>
        <p:spPr>
          <a:xfrm>
            <a:off x="566928" y="1298448"/>
            <a:ext cx="4114800" cy="2322576"/>
          </a:xfrm>
          <a:prstGeom prst="rect">
            <a:avLst/>
          </a:prstGeom>
        </p:spPr>
      </p:pic>
      <p:sp>
        <p:nvSpPr>
          <p:cNvPr id="10" name="Shape 6"/>
          <p:cNvSpPr/>
          <p:nvPr/>
        </p:nvSpPr>
        <p:spPr>
          <a:xfrm>
            <a:off x="566928" y="1298448"/>
            <a:ext cx="4114800" cy="2322576"/>
          </a:xfrm>
          <a:prstGeom prst="rect">
            <a:avLst/>
          </a:prstGeom>
          <a:solidFill>
            <a:srgbClr val="083D28">
              <a:alpha val="56000"/>
            </a:srgbClr>
          </a:solidFill>
          <a:ln w="12700">
            <a:solidFill>
              <a:srgbClr val="083D28">
                <a:alpha val="0"/>
              </a:srgbClr>
            </a:solidFill>
            <a:prstDash val="solid"/>
          </a:ln>
        </p:spPr>
      </p:sp>
      <p:sp>
        <p:nvSpPr>
          <p:cNvPr id="11" name="Text 7"/>
          <p:cNvSpPr/>
          <p:nvPr/>
        </p:nvSpPr>
        <p:spPr>
          <a:xfrm>
            <a:off x="868680" y="1901952"/>
            <a:ext cx="3520440" cy="749808"/>
          </a:xfrm>
          <a:prstGeom prst="rect">
            <a:avLst/>
          </a:prstGeom>
          <a:noFill/>
          <a:ln/>
        </p:spPr>
        <p:txBody>
          <a:bodyPr wrap="square" lIns="508" tIns="508" rIns="508" bIns="508" rtlCol="0" anchor="ctr"/>
          <a:lstStyle/>
          <a:p>
            <a:pPr algn="ctr" indent="0" marL="0">
              <a:buNone/>
            </a:pPr>
            <a:r>
              <a:rPr lang="en-US" sz="2400" b="1" dirty="0">
                <a:solidFill>
                  <a:srgbClr val="FFFFFF"/>
                </a:solidFill>
                <a:latin typeface="Aptos" pitchFamily="34" charset="0"/>
                <a:ea typeface="Aptos" pitchFamily="34" charset="-122"/>
                <a:cs typeface="Aptos" pitchFamily="34" charset="-120"/>
              </a:rPr>
              <a:t>People may have proof. Others may still struggle to verify it.</a:t>
            </a:r>
            <a:endParaRPr lang="en-US" sz="2400" dirty="0"/>
          </a:p>
        </p:txBody>
      </p:sp>
      <p:pic>
        <p:nvPicPr>
          <p:cNvPr id="12" name="Image 2" descr="D:\Replit\AfricID\outputs\manual-20260603-212256\presentations\africid-decks\assets\v03\icon-education.png">    </p:cNvPr>
          <p:cNvPicPr>
            <a:picLocks noChangeAspect="1"/>
          </p:cNvPicPr>
          <p:nvPr/>
        </p:nvPicPr>
        <p:blipFill>
          <a:blip r:embed="rId3"/>
          <a:stretch>
            <a:fillRect/>
          </a:stretch>
        </p:blipFill>
        <p:spPr>
          <a:xfrm>
            <a:off x="5212080" y="1371600"/>
            <a:ext cx="420624" cy="420624"/>
          </a:xfrm>
          <a:prstGeom prst="rect">
            <a:avLst/>
          </a:prstGeom>
        </p:spPr>
      </p:pic>
      <p:sp>
        <p:nvSpPr>
          <p:cNvPr id="13" name="Text 8"/>
          <p:cNvSpPr/>
          <p:nvPr/>
        </p:nvSpPr>
        <p:spPr>
          <a:xfrm>
            <a:off x="5742432" y="1325880"/>
            <a:ext cx="333756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Learning</a:t>
            </a:r>
            <a:endParaRPr lang="en-US" sz="1800" dirty="0"/>
          </a:p>
        </p:txBody>
      </p:sp>
      <p:sp>
        <p:nvSpPr>
          <p:cNvPr id="14" name="Text 9"/>
          <p:cNvSpPr/>
          <p:nvPr/>
        </p:nvSpPr>
        <p:spPr>
          <a:xfrm>
            <a:off x="5742432" y="1618488"/>
            <a:ext cx="4251960" cy="347472"/>
          </a:xfrm>
          <a:prstGeom prst="rect">
            <a:avLst/>
          </a:prstGeom>
          <a:noFill/>
          <a:ln/>
        </p:spPr>
        <p:txBody>
          <a:bodyPr wrap="square" lIns="508" tIns="508" rIns="508" bIns="508" rtlCol="0" anchor="t"/>
          <a:lstStyle/>
          <a:p>
            <a:pPr algn="l" indent="0" marL="0">
              <a:buNone/>
            </a:pPr>
            <a:r>
              <a:rPr lang="en-US" sz="1520" dirty="0">
                <a:solidFill>
                  <a:srgbClr val="333333"/>
                </a:solidFill>
                <a:latin typeface="Aptos" pitchFamily="34" charset="0"/>
                <a:ea typeface="Aptos" pitchFamily="34" charset="-122"/>
                <a:cs typeface="Aptos" pitchFamily="34" charset="-120"/>
              </a:rPr>
              <a:t>Skills and credentials may not be easy to confirm elsewhere.</a:t>
            </a:r>
            <a:endParaRPr lang="en-US" sz="1520" dirty="0"/>
          </a:p>
        </p:txBody>
      </p:sp>
      <p:pic>
        <p:nvPicPr>
          <p:cNvPr id="15" name="Image 3" descr="D:\Replit\AfricID\outputs\manual-20260603-212256\presentations\africid-decks\assets\v03\icon-trade.png">    </p:cNvPr>
          <p:cNvPicPr>
            <a:picLocks noChangeAspect="1"/>
          </p:cNvPicPr>
          <p:nvPr/>
        </p:nvPicPr>
        <p:blipFill>
          <a:blip r:embed="rId4"/>
          <a:stretch>
            <a:fillRect/>
          </a:stretch>
        </p:blipFill>
        <p:spPr>
          <a:xfrm>
            <a:off x="5212080" y="2286000"/>
            <a:ext cx="420624" cy="420624"/>
          </a:xfrm>
          <a:prstGeom prst="rect">
            <a:avLst/>
          </a:prstGeom>
        </p:spPr>
      </p:pic>
      <p:sp>
        <p:nvSpPr>
          <p:cNvPr id="16" name="Text 10"/>
          <p:cNvSpPr/>
          <p:nvPr/>
        </p:nvSpPr>
        <p:spPr>
          <a:xfrm>
            <a:off x="5742432" y="2240280"/>
            <a:ext cx="333756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Business</a:t>
            </a:r>
            <a:endParaRPr lang="en-US" sz="1800" dirty="0"/>
          </a:p>
        </p:txBody>
      </p:sp>
      <p:sp>
        <p:nvSpPr>
          <p:cNvPr id="17" name="Text 11"/>
          <p:cNvSpPr/>
          <p:nvPr/>
        </p:nvSpPr>
        <p:spPr>
          <a:xfrm>
            <a:off x="5742432" y="2532888"/>
            <a:ext cx="4251960" cy="347472"/>
          </a:xfrm>
          <a:prstGeom prst="rect">
            <a:avLst/>
          </a:prstGeom>
          <a:noFill/>
          <a:ln/>
        </p:spPr>
        <p:txBody>
          <a:bodyPr wrap="square" lIns="508" tIns="508" rIns="508" bIns="508" rtlCol="0" anchor="t"/>
          <a:lstStyle/>
          <a:p>
            <a:pPr algn="l" indent="0" marL="0">
              <a:buNone/>
            </a:pPr>
            <a:r>
              <a:rPr lang="en-US" sz="1520" dirty="0">
                <a:solidFill>
                  <a:srgbClr val="333333"/>
                </a:solidFill>
                <a:latin typeface="Aptos" pitchFamily="34" charset="0"/>
                <a:ea typeface="Aptos" pitchFamily="34" charset="-122"/>
                <a:cs typeface="Aptos" pitchFamily="34" charset="-120"/>
              </a:rPr>
              <a:t>Reliable records may not carry into new markets.</a:t>
            </a:r>
            <a:endParaRPr lang="en-US" sz="1520" dirty="0"/>
          </a:p>
        </p:txBody>
      </p:sp>
      <p:pic>
        <p:nvPicPr>
          <p:cNvPr id="18" name="Image 4" descr="D:\Replit\AfricID\outputs\manual-20260603-212256\presentations\africid-decks\assets\v03\icon-doc.png">    </p:cNvPr>
          <p:cNvPicPr>
            <a:picLocks noChangeAspect="1"/>
          </p:cNvPicPr>
          <p:nvPr/>
        </p:nvPicPr>
        <p:blipFill>
          <a:blip r:embed="rId5"/>
          <a:stretch>
            <a:fillRect/>
          </a:stretch>
        </p:blipFill>
        <p:spPr>
          <a:xfrm>
            <a:off x="5212080" y="3200400"/>
            <a:ext cx="420624" cy="420624"/>
          </a:xfrm>
          <a:prstGeom prst="rect">
            <a:avLst/>
          </a:prstGeom>
        </p:spPr>
      </p:pic>
      <p:sp>
        <p:nvSpPr>
          <p:cNvPr id="19" name="Text 12"/>
          <p:cNvSpPr/>
          <p:nvPr/>
        </p:nvSpPr>
        <p:spPr>
          <a:xfrm>
            <a:off x="5742432" y="3154680"/>
            <a:ext cx="333756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Service</a:t>
            </a:r>
            <a:endParaRPr lang="en-US" sz="1800" dirty="0"/>
          </a:p>
        </p:txBody>
      </p:sp>
      <p:sp>
        <p:nvSpPr>
          <p:cNvPr id="20" name="Text 13"/>
          <p:cNvSpPr/>
          <p:nvPr/>
        </p:nvSpPr>
        <p:spPr>
          <a:xfrm>
            <a:off x="5742432" y="3447288"/>
            <a:ext cx="4251960" cy="347472"/>
          </a:xfrm>
          <a:prstGeom prst="rect">
            <a:avLst/>
          </a:prstGeom>
          <a:noFill/>
          <a:ln/>
        </p:spPr>
        <p:txBody>
          <a:bodyPr wrap="square" lIns="508" tIns="508" rIns="508" bIns="508" rtlCol="0" anchor="t"/>
          <a:lstStyle/>
          <a:p>
            <a:pPr algn="l" indent="0" marL="0">
              <a:buNone/>
            </a:pPr>
            <a:r>
              <a:rPr lang="en-US" sz="1520" dirty="0">
                <a:solidFill>
                  <a:srgbClr val="333333"/>
                </a:solidFill>
                <a:latin typeface="Aptos" pitchFamily="34" charset="0"/>
                <a:ea typeface="Aptos" pitchFamily="34" charset="-122"/>
                <a:cs typeface="Aptos" pitchFamily="34" charset="-120"/>
              </a:rPr>
              <a:t>Participation history may be real but hard to recognise.</a:t>
            </a:r>
            <a:endParaRPr lang="en-US" sz="1520" dirty="0"/>
          </a:p>
        </p:txBody>
      </p:sp>
      <p:pic>
        <p:nvPicPr>
          <p:cNvPr id="21" name="Image 5" descr="D:\Replit\AfricID\outputs\manual-20260603-212256\presentations\africid-decks\assets\v03\icon-diaspora.png">    </p:cNvPr>
          <p:cNvPicPr>
            <a:picLocks noChangeAspect="1"/>
          </p:cNvPicPr>
          <p:nvPr/>
        </p:nvPicPr>
        <p:blipFill>
          <a:blip r:embed="rId6"/>
          <a:stretch>
            <a:fillRect/>
          </a:stretch>
        </p:blipFill>
        <p:spPr>
          <a:xfrm>
            <a:off x="5212080" y="4114800"/>
            <a:ext cx="420624" cy="420624"/>
          </a:xfrm>
          <a:prstGeom prst="rect">
            <a:avLst/>
          </a:prstGeom>
        </p:spPr>
      </p:pic>
      <p:sp>
        <p:nvSpPr>
          <p:cNvPr id="22" name="Text 14"/>
          <p:cNvSpPr/>
          <p:nvPr/>
        </p:nvSpPr>
        <p:spPr>
          <a:xfrm>
            <a:off x="5742432" y="4069080"/>
            <a:ext cx="333756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Mobility</a:t>
            </a:r>
            <a:endParaRPr lang="en-US" sz="1800" dirty="0"/>
          </a:p>
        </p:txBody>
      </p:sp>
      <p:sp>
        <p:nvSpPr>
          <p:cNvPr id="23" name="Text 15"/>
          <p:cNvSpPr/>
          <p:nvPr/>
        </p:nvSpPr>
        <p:spPr>
          <a:xfrm>
            <a:off x="5742432" y="4361688"/>
            <a:ext cx="4251960" cy="347472"/>
          </a:xfrm>
          <a:prstGeom prst="rect">
            <a:avLst/>
          </a:prstGeom>
          <a:noFill/>
          <a:ln/>
        </p:spPr>
        <p:txBody>
          <a:bodyPr wrap="square" lIns="508" tIns="508" rIns="508" bIns="508" rtlCol="0" anchor="t"/>
          <a:lstStyle/>
          <a:p>
            <a:pPr algn="l" indent="0" marL="0">
              <a:buNone/>
            </a:pPr>
            <a:r>
              <a:rPr lang="en-US" sz="1520" dirty="0">
                <a:solidFill>
                  <a:srgbClr val="333333"/>
                </a:solidFill>
                <a:latin typeface="Aptos" pitchFamily="34" charset="0"/>
                <a:ea typeface="Aptos" pitchFamily="34" charset="-122"/>
                <a:cs typeface="Aptos" pitchFamily="34" charset="-120"/>
              </a:rPr>
              <a:t>When people move, useful evidence often stays behind.</a:t>
            </a:r>
            <a:endParaRPr lang="en-US" sz="1520" dirty="0"/>
          </a:p>
        </p:txBody>
      </p:sp>
      <p:sp>
        <p:nvSpPr>
          <p:cNvPr id="24" name="Shape 16"/>
          <p:cNvSpPr/>
          <p:nvPr/>
        </p:nvSpPr>
        <p:spPr>
          <a:xfrm>
            <a:off x="841248" y="5193792"/>
            <a:ext cx="9966960" cy="658368"/>
          </a:xfrm>
          <a:prstGeom prst="roundRect">
            <a:avLst/>
          </a:prstGeom>
          <a:solidFill>
            <a:srgbClr val="114B2E"/>
          </a:solidFill>
          <a:ln w="12700">
            <a:solidFill>
              <a:srgbClr val="114B2E"/>
            </a:solidFill>
            <a:prstDash val="solid"/>
          </a:ln>
        </p:spPr>
      </p:sp>
      <p:sp>
        <p:nvSpPr>
          <p:cNvPr id="25" name="Text 17"/>
          <p:cNvSpPr/>
          <p:nvPr/>
        </p:nvSpPr>
        <p:spPr>
          <a:xfrm>
            <a:off x="1078992" y="5349240"/>
            <a:ext cx="9464040" cy="347472"/>
          </a:xfrm>
          <a:prstGeom prst="rect">
            <a:avLst/>
          </a:prstGeom>
          <a:noFill/>
          <a:ln/>
        </p:spPr>
        <p:txBody>
          <a:bodyPr wrap="square" lIns="508" tIns="508" rIns="508" bIns="508" rtlCol="0" anchor="ctr"/>
          <a:lstStyle/>
          <a:p>
            <a:pPr algn="ctr" indent="0" marL="0">
              <a:buNone/>
            </a:pPr>
            <a:r>
              <a:rPr lang="en-US" sz="1480" b="1" dirty="0">
                <a:solidFill>
                  <a:srgbClr val="FFFFFF"/>
                </a:solidFill>
                <a:latin typeface="Aptos" pitchFamily="34" charset="0"/>
                <a:ea typeface="Aptos" pitchFamily="34" charset="-122"/>
                <a:cs typeface="Aptos" pitchFamily="34" charset="-120"/>
              </a:rPr>
              <a:t>The issue is institutional confidence: which claims can be relied upon, for what purpose, and under whose authority?</a:t>
            </a:r>
            <a:endParaRPr lang="en-US" sz="148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8FAF7"/>
        </a:solidFill>
      </p:bgPr>
    </p:bg>
    <p:spTree>
      <p:nvGrpSpPr>
        <p:cNvPr id="1" name=""/>
        <p:cNvGrpSpPr/>
        <p:nvPr/>
      </p:nvGrpSpPr>
      <p:grpSpPr>
        <a:xfrm>
          <a:off x="0" y="0"/>
          <a:ext cx="0" cy="0"/>
          <a:chOff x="0" y="0"/>
          <a:chExt cx="0" cy="0"/>
        </a:xfrm>
      </p:grpSpPr>
      <p:sp>
        <p:nvSpPr>
          <p:cNvPr id="2" name="Shape 0"/>
          <p:cNvSpPr/>
          <p:nvPr/>
        </p:nvSpPr>
        <p:spPr>
          <a:xfrm>
            <a:off x="0" y="0"/>
            <a:ext cx="12191695" cy="118872"/>
          </a:xfrm>
          <a:prstGeom prst="rect">
            <a:avLst/>
          </a:prstGeom>
          <a:solidFill>
            <a:srgbClr val="083D28"/>
          </a:solidFill>
          <a:ln w="12700">
            <a:solidFill>
              <a:srgbClr val="083D28"/>
            </a:solidFill>
            <a:prstDash val="solid"/>
          </a:ln>
        </p:spPr>
      </p:sp>
      <p:sp>
        <p:nvSpPr>
          <p:cNvPr id="3" name="Text 1"/>
          <p:cNvSpPr/>
          <p:nvPr/>
        </p:nvSpPr>
        <p:spPr>
          <a:xfrm>
            <a:off x="566928" y="384048"/>
            <a:ext cx="8961120" cy="475488"/>
          </a:xfrm>
          <a:prstGeom prst="rect">
            <a:avLst/>
          </a:prstGeom>
          <a:noFill/>
          <a:ln/>
        </p:spPr>
        <p:txBody>
          <a:bodyPr wrap="square" lIns="508" tIns="508" rIns="508" bIns="508" rtlCol="0" anchor="t"/>
          <a:lstStyle/>
          <a:p>
            <a:pPr algn="l" indent="0" marL="0">
              <a:buNone/>
            </a:pPr>
            <a:r>
              <a:rPr lang="en-US" sz="2900" b="1" dirty="0">
                <a:solidFill>
                  <a:srgbClr val="114B2E"/>
                </a:solidFill>
                <a:latin typeface="Aptos" pitchFamily="34" charset="0"/>
                <a:ea typeface="Aptos" pitchFamily="34" charset="-122"/>
                <a:cs typeface="Aptos" pitchFamily="34" charset="-120"/>
              </a:rPr>
              <a:t>What AfricID / ATRI Means</a:t>
            </a:r>
            <a:endParaRPr lang="en-US" sz="2900" dirty="0"/>
          </a:p>
        </p:txBody>
      </p:sp>
      <p:sp>
        <p:nvSpPr>
          <p:cNvPr id="4" name="Shape 2"/>
          <p:cNvSpPr/>
          <p:nvPr/>
        </p:nvSpPr>
        <p:spPr>
          <a:xfrm>
            <a:off x="566928" y="987552"/>
            <a:ext cx="10058400" cy="0"/>
          </a:xfrm>
          <a:prstGeom prst="line">
            <a:avLst/>
          </a:prstGeom>
          <a:noFill/>
          <a:ln w="15240">
            <a:solidFill>
              <a:srgbClr val="C89D3C"/>
            </a:solidFill>
            <a:prstDash val="solid"/>
          </a:ln>
        </p:spPr>
      </p:sp>
      <p:pic>
        <p:nvPicPr>
          <p:cNvPr id="5" name="Image 0" descr="D:\Replit\AfricID\AfricID_ATRI_logo_clean_transparent.png">    </p:cNvPr>
          <p:cNvPicPr>
            <a:picLocks noChangeAspect="1"/>
          </p:cNvPicPr>
          <p:nvPr/>
        </p:nvPicPr>
        <p:blipFill>
          <a:blip r:embed="rId1"/>
          <a:stretch>
            <a:fillRect/>
          </a:stretch>
        </p:blipFill>
        <p:spPr>
          <a:xfrm>
            <a:off x="11064240" y="228600"/>
            <a:ext cx="380175" cy="438912"/>
          </a:xfrm>
          <a:prstGeom prst="rect">
            <a:avLst/>
          </a:prstGeom>
        </p:spPr>
      </p:pic>
      <p:sp>
        <p:nvSpPr>
          <p:cNvPr id="6" name="Shape 3"/>
          <p:cNvSpPr/>
          <p:nvPr/>
        </p:nvSpPr>
        <p:spPr>
          <a:xfrm>
            <a:off x="0" y="6565392"/>
            <a:ext cx="12191695" cy="292608"/>
          </a:xfrm>
          <a:prstGeom prst="rect">
            <a:avLst/>
          </a:prstGeom>
          <a:solidFill>
            <a:srgbClr val="083D28"/>
          </a:solidFill>
          <a:ln w="12700">
            <a:solidFill>
              <a:srgbClr val="083D28"/>
            </a:solidFill>
            <a:prstDash val="solid"/>
          </a:ln>
        </p:spPr>
      </p:sp>
      <p:sp>
        <p:nvSpPr>
          <p:cNvPr id="7" name="Text 4"/>
          <p:cNvSpPr/>
          <p:nvPr/>
        </p:nvSpPr>
        <p:spPr>
          <a:xfrm>
            <a:off x="365760" y="6633972"/>
            <a:ext cx="2926080" cy="109728"/>
          </a:xfrm>
          <a:prstGeom prst="rect">
            <a:avLst/>
          </a:prstGeom>
          <a:noFill/>
          <a:ln/>
        </p:spPr>
        <p:txBody>
          <a:bodyPr wrap="square" lIns="508" tIns="508" rIns="508" bIns="508" rtlCol="0" anchor="t"/>
          <a:lstStyle/>
          <a:p>
            <a:pPr algn="l" indent="0" marL="0">
              <a:buNone/>
            </a:pPr>
            <a:r>
              <a:rPr lang="en-US" sz="650" dirty="0">
                <a:solidFill>
                  <a:srgbClr val="FFFFFF"/>
                </a:solidFill>
                <a:latin typeface="Aptos" pitchFamily="34" charset="0"/>
                <a:ea typeface="Aptos" pitchFamily="34" charset="-122"/>
                <a:cs typeface="Aptos" pitchFamily="34" charset="-120"/>
              </a:rPr>
              <a:t>General Audience Deck</a:t>
            </a:r>
            <a:endParaRPr lang="en-US" sz="650" dirty="0"/>
          </a:p>
        </p:txBody>
      </p:sp>
      <p:sp>
        <p:nvSpPr>
          <p:cNvPr id="8" name="Text 5"/>
          <p:cNvSpPr/>
          <p:nvPr/>
        </p:nvSpPr>
        <p:spPr>
          <a:xfrm>
            <a:off x="6949440" y="6624828"/>
            <a:ext cx="4251960" cy="109728"/>
          </a:xfrm>
          <a:prstGeom prst="rect">
            <a:avLst/>
          </a:prstGeom>
          <a:noFill/>
          <a:ln/>
        </p:spPr>
        <p:txBody>
          <a:bodyPr wrap="square" lIns="508" tIns="508" rIns="508" bIns="508" rtlCol="0" anchor="t"/>
          <a:lstStyle/>
          <a:p>
            <a:pPr algn="r" indent="0" marL="0">
              <a:buNone/>
            </a:pPr>
            <a:r>
              <a:rPr lang="en-US" sz="540" dirty="0">
                <a:solidFill>
                  <a:srgbClr val="FFFFFF"/>
                </a:solidFill>
                <a:latin typeface="Aptos" pitchFamily="34" charset="0"/>
                <a:ea typeface="Aptos" pitchFamily="34" charset="-122"/>
                <a:cs typeface="Aptos" pitchFamily="34" charset="-120"/>
              </a:rPr>
              <a:t>Source base: verified source log and project control documents | Accessed 6 June 2026</a:t>
            </a:r>
            <a:endParaRPr lang="en-US" sz="540" dirty="0"/>
          </a:p>
        </p:txBody>
      </p:sp>
      <p:sp>
        <p:nvSpPr>
          <p:cNvPr id="9" name="Text 6"/>
          <p:cNvSpPr/>
          <p:nvPr/>
        </p:nvSpPr>
        <p:spPr>
          <a:xfrm>
            <a:off x="658368" y="1243584"/>
            <a:ext cx="9875520" cy="502920"/>
          </a:xfrm>
          <a:prstGeom prst="rect">
            <a:avLst/>
          </a:prstGeom>
          <a:noFill/>
          <a:ln/>
        </p:spPr>
        <p:txBody>
          <a:bodyPr wrap="square" lIns="508" tIns="508" rIns="508" bIns="508" rtlCol="0" anchor="t"/>
          <a:lstStyle/>
          <a:p>
            <a:pPr algn="l" indent="0" marL="0">
              <a:buNone/>
            </a:pPr>
            <a:r>
              <a:rPr lang="en-US" sz="2200" b="1" dirty="0">
                <a:solidFill>
                  <a:srgbClr val="333333"/>
                </a:solidFill>
                <a:latin typeface="Aptos" pitchFamily="34" charset="0"/>
                <a:ea typeface="Aptos" pitchFamily="34" charset="-122"/>
                <a:cs typeface="Aptos" pitchFamily="34" charset="-120"/>
              </a:rPr>
              <a:t>A simple idea with serious safeguards: verify claims, do not rank people.</a:t>
            </a:r>
            <a:endParaRPr lang="en-US" sz="2200" dirty="0"/>
          </a:p>
        </p:txBody>
      </p:sp>
      <p:sp>
        <p:nvSpPr>
          <p:cNvPr id="10" name="Shape 7"/>
          <p:cNvSpPr/>
          <p:nvPr/>
        </p:nvSpPr>
        <p:spPr>
          <a:xfrm>
            <a:off x="822960" y="2011680"/>
            <a:ext cx="4343400" cy="960120"/>
          </a:xfrm>
          <a:prstGeom prst="roundRect">
            <a:avLst/>
          </a:prstGeom>
          <a:solidFill>
            <a:srgbClr val="FFFFFF"/>
          </a:solidFill>
          <a:ln w="12700">
            <a:solidFill>
              <a:srgbClr val="D9E2DA"/>
            </a:solidFill>
            <a:prstDash val="solid"/>
          </a:ln>
        </p:spPr>
      </p:sp>
      <p:pic>
        <p:nvPicPr>
          <p:cNvPr id="11" name="Image 1" descr="D:\Replit\AfricID\outputs\manual-20260603-212256\presentations\africid-decks\assets\v03\icon-gov.png">    </p:cNvPr>
          <p:cNvPicPr>
            <a:picLocks noChangeAspect="1"/>
          </p:cNvPicPr>
          <p:nvPr/>
        </p:nvPicPr>
        <p:blipFill>
          <a:blip r:embed="rId2"/>
          <a:stretch>
            <a:fillRect/>
          </a:stretch>
        </p:blipFill>
        <p:spPr>
          <a:xfrm>
            <a:off x="1024128" y="2231136"/>
            <a:ext cx="411480" cy="411480"/>
          </a:xfrm>
          <a:prstGeom prst="rect">
            <a:avLst/>
          </a:prstGeom>
        </p:spPr>
      </p:pic>
      <p:sp>
        <p:nvSpPr>
          <p:cNvPr id="12" name="Text 8"/>
          <p:cNvSpPr/>
          <p:nvPr/>
        </p:nvSpPr>
        <p:spPr>
          <a:xfrm>
            <a:off x="1600200" y="2157984"/>
            <a:ext cx="329184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Identity stays national</a:t>
            </a:r>
            <a:endParaRPr lang="en-US" sz="1800" dirty="0"/>
          </a:p>
        </p:txBody>
      </p:sp>
      <p:sp>
        <p:nvSpPr>
          <p:cNvPr id="13" name="Text 9"/>
          <p:cNvSpPr/>
          <p:nvPr/>
        </p:nvSpPr>
        <p:spPr>
          <a:xfrm>
            <a:off x="1600200" y="2468880"/>
            <a:ext cx="3337560" cy="292608"/>
          </a:xfrm>
          <a:prstGeom prst="rect">
            <a:avLst/>
          </a:prstGeom>
          <a:noFill/>
          <a:ln/>
        </p:spPr>
        <p:txBody>
          <a:bodyPr wrap="square" lIns="508" tIns="508" rIns="508" bIns="508" rtlCol="0" anchor="t"/>
          <a:lstStyle/>
          <a:p>
            <a:pPr algn="l" indent="0" marL="0">
              <a:buNone/>
            </a:pPr>
            <a:r>
              <a:rPr lang="en-US" sz="1500" dirty="0">
                <a:solidFill>
                  <a:srgbClr val="333333"/>
                </a:solidFill>
                <a:latin typeface="Aptos" pitchFamily="34" charset="0"/>
                <a:ea typeface="Aptos" pitchFamily="34" charset="-122"/>
                <a:cs typeface="Aptos" pitchFamily="34" charset="-120"/>
              </a:rPr>
              <a:t>Government identity authority is not replaced.</a:t>
            </a:r>
            <a:endParaRPr lang="en-US" sz="1500" dirty="0"/>
          </a:p>
        </p:txBody>
      </p:sp>
      <p:sp>
        <p:nvSpPr>
          <p:cNvPr id="14" name="Shape 10"/>
          <p:cNvSpPr/>
          <p:nvPr/>
        </p:nvSpPr>
        <p:spPr>
          <a:xfrm>
            <a:off x="5989320" y="2011680"/>
            <a:ext cx="4343400" cy="960120"/>
          </a:xfrm>
          <a:prstGeom prst="roundRect">
            <a:avLst/>
          </a:prstGeom>
          <a:solidFill>
            <a:srgbClr val="FFFFFF"/>
          </a:solidFill>
          <a:ln w="12700">
            <a:solidFill>
              <a:srgbClr val="D9E2DA"/>
            </a:solidFill>
            <a:prstDash val="solid"/>
          </a:ln>
        </p:spPr>
      </p:sp>
      <p:pic>
        <p:nvPicPr>
          <p:cNvPr id="15" name="Image 2" descr="D:\Replit\AfricID\outputs\manual-20260603-212256\presentations\africid-decks\assets\v03\icon-doc.png">    </p:cNvPr>
          <p:cNvPicPr>
            <a:picLocks noChangeAspect="1"/>
          </p:cNvPicPr>
          <p:nvPr/>
        </p:nvPicPr>
        <p:blipFill>
          <a:blip r:embed="rId3"/>
          <a:stretch>
            <a:fillRect/>
          </a:stretch>
        </p:blipFill>
        <p:spPr>
          <a:xfrm>
            <a:off x="6190488" y="2231136"/>
            <a:ext cx="411480" cy="411480"/>
          </a:xfrm>
          <a:prstGeom prst="rect">
            <a:avLst/>
          </a:prstGeom>
        </p:spPr>
      </p:pic>
      <p:sp>
        <p:nvSpPr>
          <p:cNvPr id="16" name="Text 11"/>
          <p:cNvSpPr/>
          <p:nvPr/>
        </p:nvSpPr>
        <p:spPr>
          <a:xfrm>
            <a:off x="6766560" y="2157984"/>
            <a:ext cx="329184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Evidence becomes portable</a:t>
            </a:r>
            <a:endParaRPr lang="en-US" sz="1800" dirty="0"/>
          </a:p>
        </p:txBody>
      </p:sp>
      <p:sp>
        <p:nvSpPr>
          <p:cNvPr id="17" name="Text 12"/>
          <p:cNvSpPr/>
          <p:nvPr/>
        </p:nvSpPr>
        <p:spPr>
          <a:xfrm>
            <a:off x="6766560" y="2468880"/>
            <a:ext cx="3337560" cy="292608"/>
          </a:xfrm>
          <a:prstGeom prst="rect">
            <a:avLst/>
          </a:prstGeom>
          <a:noFill/>
          <a:ln/>
        </p:spPr>
        <p:txBody>
          <a:bodyPr wrap="square" lIns="508" tIns="508" rIns="508" bIns="508" rtlCol="0" anchor="t"/>
          <a:lstStyle/>
          <a:p>
            <a:pPr algn="l" indent="0" marL="0">
              <a:buNone/>
            </a:pPr>
            <a:r>
              <a:rPr lang="en-US" sz="1500" dirty="0">
                <a:solidFill>
                  <a:srgbClr val="333333"/>
                </a:solidFill>
                <a:latin typeface="Aptos" pitchFamily="34" charset="0"/>
                <a:ea typeface="Aptos" pitchFamily="34" charset="-122"/>
                <a:cs typeface="Aptos" pitchFamily="34" charset="-120"/>
              </a:rPr>
              <a:t>Authorised claims can be checked responsibly.</a:t>
            </a:r>
            <a:endParaRPr lang="en-US" sz="1500" dirty="0"/>
          </a:p>
        </p:txBody>
      </p:sp>
      <p:sp>
        <p:nvSpPr>
          <p:cNvPr id="18" name="Shape 13"/>
          <p:cNvSpPr/>
          <p:nvPr/>
        </p:nvSpPr>
        <p:spPr>
          <a:xfrm>
            <a:off x="822960" y="3337560"/>
            <a:ext cx="4343400" cy="960120"/>
          </a:xfrm>
          <a:prstGeom prst="roundRect">
            <a:avLst/>
          </a:prstGeom>
          <a:solidFill>
            <a:srgbClr val="FFFFFF"/>
          </a:solidFill>
          <a:ln w="12700">
            <a:solidFill>
              <a:srgbClr val="D9E2DA"/>
            </a:solidFill>
            <a:prstDash val="solid"/>
          </a:ln>
        </p:spPr>
      </p:sp>
      <p:pic>
        <p:nvPicPr>
          <p:cNvPr id="19" name="Image 3" descr="D:\Replit\AfricID\outputs\manual-20260603-212256\presentations\africid-decks\assets\v03\icon-shield.png">    </p:cNvPr>
          <p:cNvPicPr>
            <a:picLocks noChangeAspect="1"/>
          </p:cNvPicPr>
          <p:nvPr/>
        </p:nvPicPr>
        <p:blipFill>
          <a:blip r:embed="rId4"/>
          <a:stretch>
            <a:fillRect/>
          </a:stretch>
        </p:blipFill>
        <p:spPr>
          <a:xfrm>
            <a:off x="1024128" y="3557016"/>
            <a:ext cx="411480" cy="411480"/>
          </a:xfrm>
          <a:prstGeom prst="rect">
            <a:avLst/>
          </a:prstGeom>
        </p:spPr>
      </p:pic>
      <p:sp>
        <p:nvSpPr>
          <p:cNvPr id="20" name="Text 14"/>
          <p:cNvSpPr/>
          <p:nvPr/>
        </p:nvSpPr>
        <p:spPr>
          <a:xfrm>
            <a:off x="1600200" y="3483864"/>
            <a:ext cx="329184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Rules protect people</a:t>
            </a:r>
            <a:endParaRPr lang="en-US" sz="1800" dirty="0"/>
          </a:p>
        </p:txBody>
      </p:sp>
      <p:sp>
        <p:nvSpPr>
          <p:cNvPr id="21" name="Text 15"/>
          <p:cNvSpPr/>
          <p:nvPr/>
        </p:nvSpPr>
        <p:spPr>
          <a:xfrm>
            <a:off x="1600200" y="3794760"/>
            <a:ext cx="3337560" cy="292608"/>
          </a:xfrm>
          <a:prstGeom prst="rect">
            <a:avLst/>
          </a:prstGeom>
          <a:noFill/>
          <a:ln/>
        </p:spPr>
        <p:txBody>
          <a:bodyPr wrap="square" lIns="508" tIns="508" rIns="508" bIns="508" rtlCol="0" anchor="t"/>
          <a:lstStyle/>
          <a:p>
            <a:pPr algn="l" indent="0" marL="0">
              <a:buNone/>
            </a:pPr>
            <a:r>
              <a:rPr lang="en-US" sz="1500" dirty="0">
                <a:solidFill>
                  <a:srgbClr val="333333"/>
                </a:solidFill>
                <a:latin typeface="Aptos" pitchFamily="34" charset="0"/>
                <a:ea typeface="Aptos" pitchFamily="34" charset="-122"/>
                <a:cs typeface="Aptos" pitchFamily="34" charset="-120"/>
              </a:rPr>
              <a:t>Consent, correction, and accountability matter.</a:t>
            </a:r>
            <a:endParaRPr lang="en-US" sz="1500" dirty="0"/>
          </a:p>
        </p:txBody>
      </p:sp>
      <p:sp>
        <p:nvSpPr>
          <p:cNvPr id="22" name="Shape 16"/>
          <p:cNvSpPr/>
          <p:nvPr/>
        </p:nvSpPr>
        <p:spPr>
          <a:xfrm>
            <a:off x="5989320" y="3337560"/>
            <a:ext cx="4343400" cy="960120"/>
          </a:xfrm>
          <a:prstGeom prst="roundRect">
            <a:avLst/>
          </a:prstGeom>
          <a:solidFill>
            <a:srgbClr val="FFFFFF"/>
          </a:solidFill>
          <a:ln w="12700">
            <a:solidFill>
              <a:srgbClr val="D9E2DA"/>
            </a:solidFill>
            <a:prstDash val="solid"/>
          </a:ln>
        </p:spPr>
      </p:sp>
      <p:pic>
        <p:nvPicPr>
          <p:cNvPr id="23" name="Image 4" descr="D:\Replit\AfricID\outputs\manual-20260603-212256\presentations\africid-decks\assets\v03\icon-trade.png">    </p:cNvPr>
          <p:cNvPicPr>
            <a:picLocks noChangeAspect="1"/>
          </p:cNvPicPr>
          <p:nvPr/>
        </p:nvPicPr>
        <p:blipFill>
          <a:blip r:embed="rId5"/>
          <a:stretch>
            <a:fillRect/>
          </a:stretch>
        </p:blipFill>
        <p:spPr>
          <a:xfrm>
            <a:off x="6190488" y="3557016"/>
            <a:ext cx="411480" cy="411480"/>
          </a:xfrm>
          <a:prstGeom prst="rect">
            <a:avLst/>
          </a:prstGeom>
        </p:spPr>
      </p:pic>
      <p:sp>
        <p:nvSpPr>
          <p:cNvPr id="24" name="Text 17"/>
          <p:cNvSpPr/>
          <p:nvPr/>
        </p:nvSpPr>
        <p:spPr>
          <a:xfrm>
            <a:off x="6766560" y="3483864"/>
            <a:ext cx="329184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Opportunity can travel</a:t>
            </a:r>
            <a:endParaRPr lang="en-US" sz="1800" dirty="0"/>
          </a:p>
        </p:txBody>
      </p:sp>
      <p:sp>
        <p:nvSpPr>
          <p:cNvPr id="25" name="Text 18"/>
          <p:cNvSpPr/>
          <p:nvPr/>
        </p:nvSpPr>
        <p:spPr>
          <a:xfrm>
            <a:off x="6766560" y="3794760"/>
            <a:ext cx="3337560" cy="292608"/>
          </a:xfrm>
          <a:prstGeom prst="rect">
            <a:avLst/>
          </a:prstGeom>
          <a:noFill/>
          <a:ln/>
        </p:spPr>
        <p:txBody>
          <a:bodyPr wrap="square" lIns="508" tIns="508" rIns="508" bIns="508" rtlCol="0" anchor="t"/>
          <a:lstStyle/>
          <a:p>
            <a:pPr algn="l" indent="0" marL="0">
              <a:buNone/>
            </a:pPr>
            <a:r>
              <a:rPr lang="en-US" sz="1500" dirty="0">
                <a:solidFill>
                  <a:srgbClr val="333333"/>
                </a:solidFill>
                <a:latin typeface="Aptos" pitchFamily="34" charset="0"/>
                <a:ea typeface="Aptos" pitchFamily="34" charset="-122"/>
                <a:cs typeface="Aptos" pitchFamily="34" charset="-120"/>
              </a:rPr>
              <a:t>Trust can support learning, work, trade, and service.</a:t>
            </a:r>
            <a:endParaRPr lang="en-US" sz="15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8FAF7"/>
        </a:solidFill>
      </p:bgPr>
    </p:bg>
    <p:spTree>
      <p:nvGrpSpPr>
        <p:cNvPr id="1" name=""/>
        <p:cNvGrpSpPr/>
        <p:nvPr/>
      </p:nvGrpSpPr>
      <p:grpSpPr>
        <a:xfrm>
          <a:off x="0" y="0"/>
          <a:ext cx="0" cy="0"/>
          <a:chOff x="0" y="0"/>
          <a:chExt cx="0" cy="0"/>
        </a:xfrm>
      </p:grpSpPr>
      <p:sp>
        <p:nvSpPr>
          <p:cNvPr id="2" name="Shape 0"/>
          <p:cNvSpPr/>
          <p:nvPr/>
        </p:nvSpPr>
        <p:spPr>
          <a:xfrm>
            <a:off x="0" y="0"/>
            <a:ext cx="12191695" cy="118872"/>
          </a:xfrm>
          <a:prstGeom prst="rect">
            <a:avLst/>
          </a:prstGeom>
          <a:solidFill>
            <a:srgbClr val="083D28"/>
          </a:solidFill>
          <a:ln w="12700">
            <a:solidFill>
              <a:srgbClr val="083D28"/>
            </a:solidFill>
            <a:prstDash val="solid"/>
          </a:ln>
        </p:spPr>
      </p:sp>
      <p:sp>
        <p:nvSpPr>
          <p:cNvPr id="3" name="Text 1"/>
          <p:cNvSpPr/>
          <p:nvPr/>
        </p:nvSpPr>
        <p:spPr>
          <a:xfrm>
            <a:off x="566928" y="384048"/>
            <a:ext cx="8961120" cy="475488"/>
          </a:xfrm>
          <a:prstGeom prst="rect">
            <a:avLst/>
          </a:prstGeom>
          <a:noFill/>
          <a:ln/>
        </p:spPr>
        <p:txBody>
          <a:bodyPr wrap="square" lIns="508" tIns="508" rIns="508" bIns="508" rtlCol="0" anchor="t"/>
          <a:lstStyle/>
          <a:p>
            <a:pPr algn="l" indent="0" marL="0">
              <a:buNone/>
            </a:pPr>
            <a:r>
              <a:rPr lang="en-US" sz="2900" b="1" dirty="0">
                <a:solidFill>
                  <a:srgbClr val="114B2E"/>
                </a:solidFill>
                <a:latin typeface="Aptos" pitchFamily="34" charset="0"/>
                <a:ea typeface="Aptos" pitchFamily="34" charset="-122"/>
                <a:cs typeface="Aptos" pitchFamily="34" charset="-120"/>
              </a:rPr>
              <a:t>What It Must Not Do</a:t>
            </a:r>
            <a:endParaRPr lang="en-US" sz="2900" dirty="0"/>
          </a:p>
        </p:txBody>
      </p:sp>
      <p:sp>
        <p:nvSpPr>
          <p:cNvPr id="4" name="Shape 2"/>
          <p:cNvSpPr/>
          <p:nvPr/>
        </p:nvSpPr>
        <p:spPr>
          <a:xfrm>
            <a:off x="566928" y="987552"/>
            <a:ext cx="10058400" cy="0"/>
          </a:xfrm>
          <a:prstGeom prst="line">
            <a:avLst/>
          </a:prstGeom>
          <a:noFill/>
          <a:ln w="15240">
            <a:solidFill>
              <a:srgbClr val="C89D3C"/>
            </a:solidFill>
            <a:prstDash val="solid"/>
          </a:ln>
        </p:spPr>
      </p:sp>
      <p:pic>
        <p:nvPicPr>
          <p:cNvPr id="5" name="Image 0" descr="D:\Replit\AfricID\AfricID_ATRI_logo_clean_transparent.png">    </p:cNvPr>
          <p:cNvPicPr>
            <a:picLocks noChangeAspect="1"/>
          </p:cNvPicPr>
          <p:nvPr/>
        </p:nvPicPr>
        <p:blipFill>
          <a:blip r:embed="rId1"/>
          <a:stretch>
            <a:fillRect/>
          </a:stretch>
        </p:blipFill>
        <p:spPr>
          <a:xfrm>
            <a:off x="11064240" y="228600"/>
            <a:ext cx="380175" cy="438912"/>
          </a:xfrm>
          <a:prstGeom prst="rect">
            <a:avLst/>
          </a:prstGeom>
        </p:spPr>
      </p:pic>
      <p:sp>
        <p:nvSpPr>
          <p:cNvPr id="6" name="Shape 3"/>
          <p:cNvSpPr/>
          <p:nvPr/>
        </p:nvSpPr>
        <p:spPr>
          <a:xfrm>
            <a:off x="0" y="6565392"/>
            <a:ext cx="12191695" cy="292608"/>
          </a:xfrm>
          <a:prstGeom prst="rect">
            <a:avLst/>
          </a:prstGeom>
          <a:solidFill>
            <a:srgbClr val="083D28"/>
          </a:solidFill>
          <a:ln w="12700">
            <a:solidFill>
              <a:srgbClr val="083D28"/>
            </a:solidFill>
            <a:prstDash val="solid"/>
          </a:ln>
        </p:spPr>
      </p:sp>
      <p:sp>
        <p:nvSpPr>
          <p:cNvPr id="7" name="Text 4"/>
          <p:cNvSpPr/>
          <p:nvPr/>
        </p:nvSpPr>
        <p:spPr>
          <a:xfrm>
            <a:off x="365760" y="6633972"/>
            <a:ext cx="2926080" cy="109728"/>
          </a:xfrm>
          <a:prstGeom prst="rect">
            <a:avLst/>
          </a:prstGeom>
          <a:noFill/>
          <a:ln/>
        </p:spPr>
        <p:txBody>
          <a:bodyPr wrap="square" lIns="508" tIns="508" rIns="508" bIns="508" rtlCol="0" anchor="t"/>
          <a:lstStyle/>
          <a:p>
            <a:pPr algn="l" indent="0" marL="0">
              <a:buNone/>
            </a:pPr>
            <a:r>
              <a:rPr lang="en-US" sz="650" dirty="0">
                <a:solidFill>
                  <a:srgbClr val="FFFFFF"/>
                </a:solidFill>
                <a:latin typeface="Aptos" pitchFamily="34" charset="0"/>
                <a:ea typeface="Aptos" pitchFamily="34" charset="-122"/>
                <a:cs typeface="Aptos" pitchFamily="34" charset="-120"/>
              </a:rPr>
              <a:t>General Audience Deck</a:t>
            </a:r>
            <a:endParaRPr lang="en-US" sz="650" dirty="0"/>
          </a:p>
        </p:txBody>
      </p:sp>
      <p:sp>
        <p:nvSpPr>
          <p:cNvPr id="8" name="Text 5"/>
          <p:cNvSpPr/>
          <p:nvPr/>
        </p:nvSpPr>
        <p:spPr>
          <a:xfrm>
            <a:off x="6949440" y="6624828"/>
            <a:ext cx="4251960" cy="109728"/>
          </a:xfrm>
          <a:prstGeom prst="rect">
            <a:avLst/>
          </a:prstGeom>
          <a:noFill/>
          <a:ln/>
        </p:spPr>
        <p:txBody>
          <a:bodyPr wrap="square" lIns="508" tIns="508" rIns="508" bIns="508" rtlCol="0" anchor="t"/>
          <a:lstStyle/>
          <a:p>
            <a:pPr algn="r" indent="0" marL="0">
              <a:buNone/>
            </a:pPr>
            <a:r>
              <a:rPr lang="en-US" sz="540" dirty="0">
                <a:solidFill>
                  <a:srgbClr val="FFFFFF"/>
                </a:solidFill>
                <a:latin typeface="Aptos" pitchFamily="34" charset="0"/>
                <a:ea typeface="Aptos" pitchFamily="34" charset="-122"/>
                <a:cs typeface="Aptos" pitchFamily="34" charset="-120"/>
              </a:rPr>
              <a:t>Source base: verified source log and project control documents | Accessed 6 June 2026</a:t>
            </a:r>
            <a:endParaRPr lang="en-US" sz="540" dirty="0"/>
          </a:p>
        </p:txBody>
      </p:sp>
      <p:sp>
        <p:nvSpPr>
          <p:cNvPr id="9" name="Text 6"/>
          <p:cNvSpPr/>
          <p:nvPr/>
        </p:nvSpPr>
        <p:spPr>
          <a:xfrm>
            <a:off x="658368" y="1243584"/>
            <a:ext cx="9875520" cy="502920"/>
          </a:xfrm>
          <a:prstGeom prst="rect">
            <a:avLst/>
          </a:prstGeom>
          <a:noFill/>
          <a:ln/>
        </p:spPr>
        <p:txBody>
          <a:bodyPr wrap="square" lIns="508" tIns="508" rIns="508" bIns="508" rtlCol="0" anchor="t"/>
          <a:lstStyle/>
          <a:p>
            <a:pPr algn="l" indent="0" marL="0">
              <a:buNone/>
            </a:pPr>
            <a:r>
              <a:rPr lang="en-US" sz="2200" b="1" dirty="0">
                <a:solidFill>
                  <a:srgbClr val="333333"/>
                </a:solidFill>
                <a:latin typeface="Aptos" pitchFamily="34" charset="0"/>
                <a:ea typeface="Aptos" pitchFamily="34" charset="-122"/>
                <a:cs typeface="Aptos" pitchFamily="34" charset="-120"/>
              </a:rPr>
              <a:t>Trust infrastructure must never reduce people to a score.</a:t>
            </a:r>
            <a:endParaRPr lang="en-US" sz="2200" dirty="0"/>
          </a:p>
        </p:txBody>
      </p:sp>
      <p:sp>
        <p:nvSpPr>
          <p:cNvPr id="10" name="Shape 7"/>
          <p:cNvSpPr/>
          <p:nvPr/>
        </p:nvSpPr>
        <p:spPr>
          <a:xfrm>
            <a:off x="822960" y="2011680"/>
            <a:ext cx="4343400" cy="960120"/>
          </a:xfrm>
          <a:prstGeom prst="roundRect">
            <a:avLst/>
          </a:prstGeom>
          <a:solidFill>
            <a:srgbClr val="F7E6E6"/>
          </a:solidFill>
          <a:ln w="12700">
            <a:solidFill>
              <a:srgbClr val="D9E2DA"/>
            </a:solidFill>
            <a:prstDash val="solid"/>
          </a:ln>
        </p:spPr>
      </p:sp>
      <p:pic>
        <p:nvPicPr>
          <p:cNvPr id="11" name="Image 1" descr="D:\Replit\AfricID\outputs\manual-20260603-212256\presentations\africid-decks\assets\v03\icon-no_rank.png">    </p:cNvPr>
          <p:cNvPicPr>
            <a:picLocks noChangeAspect="1"/>
          </p:cNvPicPr>
          <p:nvPr/>
        </p:nvPicPr>
        <p:blipFill>
          <a:blip r:embed="rId2"/>
          <a:stretch>
            <a:fillRect/>
          </a:stretch>
        </p:blipFill>
        <p:spPr>
          <a:xfrm>
            <a:off x="1024128" y="2231136"/>
            <a:ext cx="411480" cy="411480"/>
          </a:xfrm>
          <a:prstGeom prst="rect">
            <a:avLst/>
          </a:prstGeom>
        </p:spPr>
      </p:pic>
      <p:sp>
        <p:nvSpPr>
          <p:cNvPr id="12" name="Text 8"/>
          <p:cNvSpPr/>
          <p:nvPr/>
        </p:nvSpPr>
        <p:spPr>
          <a:xfrm>
            <a:off x="1600200" y="2157984"/>
            <a:ext cx="329184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No human ranking</a:t>
            </a:r>
            <a:endParaRPr lang="en-US" sz="1800" dirty="0"/>
          </a:p>
        </p:txBody>
      </p:sp>
      <p:sp>
        <p:nvSpPr>
          <p:cNvPr id="13" name="Text 9"/>
          <p:cNvSpPr/>
          <p:nvPr/>
        </p:nvSpPr>
        <p:spPr>
          <a:xfrm>
            <a:off x="1600200" y="2468880"/>
            <a:ext cx="3337560" cy="292608"/>
          </a:xfrm>
          <a:prstGeom prst="rect">
            <a:avLst/>
          </a:prstGeom>
          <a:noFill/>
          <a:ln/>
        </p:spPr>
        <p:txBody>
          <a:bodyPr wrap="square" lIns="508" tIns="508" rIns="508" bIns="508" rtlCol="0" anchor="t"/>
          <a:lstStyle/>
          <a:p>
            <a:pPr algn="l" indent="0" marL="0">
              <a:buNone/>
            </a:pPr>
            <a:r>
              <a:rPr lang="en-US" sz="1500" dirty="0">
                <a:solidFill>
                  <a:srgbClr val="333333"/>
                </a:solidFill>
                <a:latin typeface="Aptos" pitchFamily="34" charset="0"/>
                <a:ea typeface="Aptos" pitchFamily="34" charset="-122"/>
                <a:cs typeface="Aptos" pitchFamily="34" charset="-120"/>
              </a:rPr>
              <a:t>No social-credit style score.</a:t>
            </a:r>
            <a:endParaRPr lang="en-US" sz="1500" dirty="0"/>
          </a:p>
        </p:txBody>
      </p:sp>
      <p:sp>
        <p:nvSpPr>
          <p:cNvPr id="14" name="Shape 10"/>
          <p:cNvSpPr/>
          <p:nvPr/>
        </p:nvSpPr>
        <p:spPr>
          <a:xfrm>
            <a:off x="5989320" y="2011680"/>
            <a:ext cx="4343400" cy="960120"/>
          </a:xfrm>
          <a:prstGeom prst="roundRect">
            <a:avLst/>
          </a:prstGeom>
          <a:solidFill>
            <a:srgbClr val="F7E6E6"/>
          </a:solidFill>
          <a:ln w="12700">
            <a:solidFill>
              <a:srgbClr val="D9E2DA"/>
            </a:solidFill>
            <a:prstDash val="solid"/>
          </a:ln>
        </p:spPr>
      </p:sp>
      <p:pic>
        <p:nvPicPr>
          <p:cNvPr id="15" name="Image 2" descr="D:\Replit\AfricID\outputs\manual-20260603-212256\presentations\africid-decks\assets\v03\icon-lock.png">    </p:cNvPr>
          <p:cNvPicPr>
            <a:picLocks noChangeAspect="1"/>
          </p:cNvPicPr>
          <p:nvPr/>
        </p:nvPicPr>
        <p:blipFill>
          <a:blip r:embed="rId3"/>
          <a:stretch>
            <a:fillRect/>
          </a:stretch>
        </p:blipFill>
        <p:spPr>
          <a:xfrm>
            <a:off x="6190488" y="2231136"/>
            <a:ext cx="411480" cy="411480"/>
          </a:xfrm>
          <a:prstGeom prst="rect">
            <a:avLst/>
          </a:prstGeom>
        </p:spPr>
      </p:pic>
      <p:sp>
        <p:nvSpPr>
          <p:cNvPr id="16" name="Text 11"/>
          <p:cNvSpPr/>
          <p:nvPr/>
        </p:nvSpPr>
        <p:spPr>
          <a:xfrm>
            <a:off x="6766560" y="2157984"/>
            <a:ext cx="329184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No surveillance</a:t>
            </a:r>
            <a:endParaRPr lang="en-US" sz="1800" dirty="0"/>
          </a:p>
        </p:txBody>
      </p:sp>
      <p:sp>
        <p:nvSpPr>
          <p:cNvPr id="17" name="Text 12"/>
          <p:cNvSpPr/>
          <p:nvPr/>
        </p:nvSpPr>
        <p:spPr>
          <a:xfrm>
            <a:off x="6766560" y="2468880"/>
            <a:ext cx="3337560" cy="292608"/>
          </a:xfrm>
          <a:prstGeom prst="rect">
            <a:avLst/>
          </a:prstGeom>
          <a:noFill/>
          <a:ln/>
        </p:spPr>
        <p:txBody>
          <a:bodyPr wrap="square" lIns="508" tIns="508" rIns="508" bIns="508" rtlCol="0" anchor="t"/>
          <a:lstStyle/>
          <a:p>
            <a:pPr algn="l" indent="0" marL="0">
              <a:buNone/>
            </a:pPr>
            <a:r>
              <a:rPr lang="en-US" sz="1500" dirty="0">
                <a:solidFill>
                  <a:srgbClr val="333333"/>
                </a:solidFill>
                <a:latin typeface="Aptos" pitchFamily="34" charset="0"/>
                <a:ea typeface="Aptos" pitchFamily="34" charset="-122"/>
                <a:cs typeface="Aptos" pitchFamily="34" charset="-120"/>
              </a:rPr>
              <a:t>No hidden monitoring or profiling.</a:t>
            </a:r>
            <a:endParaRPr lang="en-US" sz="1500" dirty="0"/>
          </a:p>
        </p:txBody>
      </p:sp>
      <p:sp>
        <p:nvSpPr>
          <p:cNvPr id="18" name="Shape 13"/>
          <p:cNvSpPr/>
          <p:nvPr/>
        </p:nvSpPr>
        <p:spPr>
          <a:xfrm>
            <a:off x="822960" y="3337560"/>
            <a:ext cx="4343400" cy="960120"/>
          </a:xfrm>
          <a:prstGeom prst="roundRect">
            <a:avLst/>
          </a:prstGeom>
          <a:solidFill>
            <a:srgbClr val="FFFFFF"/>
          </a:solidFill>
          <a:ln w="12700">
            <a:solidFill>
              <a:srgbClr val="D9E2DA"/>
            </a:solidFill>
            <a:prstDash val="solid"/>
          </a:ln>
        </p:spPr>
      </p:sp>
      <p:pic>
        <p:nvPicPr>
          <p:cNvPr id="19" name="Image 3" descr="D:\Replit\AfricID\outputs\manual-20260603-212256\presentations\africid-decks\assets\v03\icon-gov.png">    </p:cNvPr>
          <p:cNvPicPr>
            <a:picLocks noChangeAspect="1"/>
          </p:cNvPicPr>
          <p:nvPr/>
        </p:nvPicPr>
        <p:blipFill>
          <a:blip r:embed="rId4"/>
          <a:stretch>
            <a:fillRect/>
          </a:stretch>
        </p:blipFill>
        <p:spPr>
          <a:xfrm>
            <a:off x="1024128" y="3557016"/>
            <a:ext cx="411480" cy="411480"/>
          </a:xfrm>
          <a:prstGeom prst="rect">
            <a:avLst/>
          </a:prstGeom>
        </p:spPr>
      </p:pic>
      <p:sp>
        <p:nvSpPr>
          <p:cNvPr id="20" name="Text 14"/>
          <p:cNvSpPr/>
          <p:nvPr/>
        </p:nvSpPr>
        <p:spPr>
          <a:xfrm>
            <a:off x="1600200" y="3483864"/>
            <a:ext cx="329184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No ID replacement</a:t>
            </a:r>
            <a:endParaRPr lang="en-US" sz="1800" dirty="0"/>
          </a:p>
        </p:txBody>
      </p:sp>
      <p:sp>
        <p:nvSpPr>
          <p:cNvPr id="21" name="Text 15"/>
          <p:cNvSpPr/>
          <p:nvPr/>
        </p:nvSpPr>
        <p:spPr>
          <a:xfrm>
            <a:off x="1600200" y="3794760"/>
            <a:ext cx="3337560" cy="292608"/>
          </a:xfrm>
          <a:prstGeom prst="rect">
            <a:avLst/>
          </a:prstGeom>
          <a:noFill/>
          <a:ln/>
        </p:spPr>
        <p:txBody>
          <a:bodyPr wrap="square" lIns="508" tIns="508" rIns="508" bIns="508" rtlCol="0" anchor="t"/>
          <a:lstStyle/>
          <a:p>
            <a:pPr algn="l" indent="0" marL="0">
              <a:buNone/>
            </a:pPr>
            <a:r>
              <a:rPr lang="en-US" sz="1500" dirty="0">
                <a:solidFill>
                  <a:srgbClr val="333333"/>
                </a:solidFill>
                <a:latin typeface="Aptos" pitchFamily="34" charset="0"/>
                <a:ea typeface="Aptos" pitchFamily="34" charset="-122"/>
                <a:cs typeface="Aptos" pitchFamily="34" charset="-120"/>
              </a:rPr>
              <a:t>National identity authority remains national.</a:t>
            </a:r>
            <a:endParaRPr lang="en-US" sz="1500" dirty="0"/>
          </a:p>
        </p:txBody>
      </p:sp>
      <p:sp>
        <p:nvSpPr>
          <p:cNvPr id="22" name="Shape 16"/>
          <p:cNvSpPr/>
          <p:nvPr/>
        </p:nvSpPr>
        <p:spPr>
          <a:xfrm>
            <a:off x="5989320" y="3337560"/>
            <a:ext cx="4343400" cy="960120"/>
          </a:xfrm>
          <a:prstGeom prst="roundRect">
            <a:avLst/>
          </a:prstGeom>
          <a:solidFill>
            <a:srgbClr val="F7E6E6"/>
          </a:solidFill>
          <a:ln w="12700">
            <a:solidFill>
              <a:srgbClr val="D9E2DA"/>
            </a:solidFill>
            <a:prstDash val="solid"/>
          </a:ln>
        </p:spPr>
      </p:sp>
      <p:pic>
        <p:nvPicPr>
          <p:cNvPr id="23" name="Image 4" descr="D:\Replit\AfricID\outputs\manual-20260603-212256\presentations\africid-decks\assets\v03\icon-shield.png">    </p:cNvPr>
          <p:cNvPicPr>
            <a:picLocks noChangeAspect="1"/>
          </p:cNvPicPr>
          <p:nvPr/>
        </p:nvPicPr>
        <p:blipFill>
          <a:blip r:embed="rId5"/>
          <a:stretch>
            <a:fillRect/>
          </a:stretch>
        </p:blipFill>
        <p:spPr>
          <a:xfrm>
            <a:off x="6190488" y="3557016"/>
            <a:ext cx="411480" cy="411480"/>
          </a:xfrm>
          <a:prstGeom prst="rect">
            <a:avLst/>
          </a:prstGeom>
        </p:spPr>
      </p:pic>
      <p:sp>
        <p:nvSpPr>
          <p:cNvPr id="24" name="Text 17"/>
          <p:cNvSpPr/>
          <p:nvPr/>
        </p:nvSpPr>
        <p:spPr>
          <a:xfrm>
            <a:off x="6766560" y="3483864"/>
            <a:ext cx="329184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No black-box control</a:t>
            </a:r>
            <a:endParaRPr lang="en-US" sz="1800" dirty="0"/>
          </a:p>
        </p:txBody>
      </p:sp>
      <p:sp>
        <p:nvSpPr>
          <p:cNvPr id="25" name="Text 18"/>
          <p:cNvSpPr/>
          <p:nvPr/>
        </p:nvSpPr>
        <p:spPr>
          <a:xfrm>
            <a:off x="6766560" y="3794760"/>
            <a:ext cx="3337560" cy="292608"/>
          </a:xfrm>
          <a:prstGeom prst="rect">
            <a:avLst/>
          </a:prstGeom>
          <a:noFill/>
          <a:ln/>
        </p:spPr>
        <p:txBody>
          <a:bodyPr wrap="square" lIns="508" tIns="508" rIns="508" bIns="508" rtlCol="0" anchor="t"/>
          <a:lstStyle/>
          <a:p>
            <a:pPr algn="l" indent="0" marL="0">
              <a:buNone/>
            </a:pPr>
            <a:r>
              <a:rPr lang="en-US" sz="1500" dirty="0">
                <a:solidFill>
                  <a:srgbClr val="333333"/>
                </a:solidFill>
                <a:latin typeface="Aptos" pitchFamily="34" charset="0"/>
                <a:ea typeface="Aptos" pitchFamily="34" charset="-122"/>
                <a:cs typeface="Aptos" pitchFamily="34" charset="-120"/>
              </a:rPr>
              <a:t>Governance must be accountable.</a:t>
            </a:r>
            <a:endParaRPr lang="en-US" sz="15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8FAF7"/>
        </a:solidFill>
      </p:bgPr>
    </p:bg>
    <p:spTree>
      <p:nvGrpSpPr>
        <p:cNvPr id="1" name=""/>
        <p:cNvGrpSpPr/>
        <p:nvPr/>
      </p:nvGrpSpPr>
      <p:grpSpPr>
        <a:xfrm>
          <a:off x="0" y="0"/>
          <a:ext cx="0" cy="0"/>
          <a:chOff x="0" y="0"/>
          <a:chExt cx="0" cy="0"/>
        </a:xfrm>
      </p:grpSpPr>
      <p:sp>
        <p:nvSpPr>
          <p:cNvPr id="2" name="Shape 0"/>
          <p:cNvSpPr/>
          <p:nvPr/>
        </p:nvSpPr>
        <p:spPr>
          <a:xfrm>
            <a:off x="0" y="0"/>
            <a:ext cx="12191695" cy="118872"/>
          </a:xfrm>
          <a:prstGeom prst="rect">
            <a:avLst/>
          </a:prstGeom>
          <a:solidFill>
            <a:srgbClr val="083D28"/>
          </a:solidFill>
          <a:ln w="12700">
            <a:solidFill>
              <a:srgbClr val="083D28"/>
            </a:solidFill>
            <a:prstDash val="solid"/>
          </a:ln>
        </p:spPr>
      </p:sp>
      <p:sp>
        <p:nvSpPr>
          <p:cNvPr id="3" name="Text 1"/>
          <p:cNvSpPr/>
          <p:nvPr/>
        </p:nvSpPr>
        <p:spPr>
          <a:xfrm>
            <a:off x="566928" y="384048"/>
            <a:ext cx="8961120" cy="475488"/>
          </a:xfrm>
          <a:prstGeom prst="rect">
            <a:avLst/>
          </a:prstGeom>
          <a:noFill/>
          <a:ln/>
        </p:spPr>
        <p:txBody>
          <a:bodyPr wrap="square" lIns="508" tIns="508" rIns="508" bIns="508" rtlCol="0" anchor="t"/>
          <a:lstStyle/>
          <a:p>
            <a:pPr algn="l" indent="0" marL="0">
              <a:buNone/>
            </a:pPr>
            <a:r>
              <a:rPr lang="en-US" sz="2900" b="1" dirty="0">
                <a:solidFill>
                  <a:srgbClr val="114B2E"/>
                </a:solidFill>
                <a:latin typeface="Aptos" pitchFamily="34" charset="0"/>
                <a:ea typeface="Aptos" pitchFamily="34" charset="-122"/>
                <a:cs typeface="Aptos" pitchFamily="34" charset="-120"/>
              </a:rPr>
              <a:t>Responsible Adoption</a:t>
            </a:r>
            <a:endParaRPr lang="en-US" sz="2900" dirty="0"/>
          </a:p>
        </p:txBody>
      </p:sp>
      <p:sp>
        <p:nvSpPr>
          <p:cNvPr id="4" name="Shape 2"/>
          <p:cNvSpPr/>
          <p:nvPr/>
        </p:nvSpPr>
        <p:spPr>
          <a:xfrm>
            <a:off x="566928" y="987552"/>
            <a:ext cx="10058400" cy="0"/>
          </a:xfrm>
          <a:prstGeom prst="line">
            <a:avLst/>
          </a:prstGeom>
          <a:noFill/>
          <a:ln w="15240">
            <a:solidFill>
              <a:srgbClr val="C89D3C"/>
            </a:solidFill>
            <a:prstDash val="solid"/>
          </a:ln>
        </p:spPr>
      </p:sp>
      <p:pic>
        <p:nvPicPr>
          <p:cNvPr id="5" name="Image 0" descr="D:\Replit\AfricID\AfricID_ATRI_logo_clean_transparent.png">    </p:cNvPr>
          <p:cNvPicPr>
            <a:picLocks noChangeAspect="1"/>
          </p:cNvPicPr>
          <p:nvPr/>
        </p:nvPicPr>
        <p:blipFill>
          <a:blip r:embed="rId1"/>
          <a:stretch>
            <a:fillRect/>
          </a:stretch>
        </p:blipFill>
        <p:spPr>
          <a:xfrm>
            <a:off x="11064240" y="228600"/>
            <a:ext cx="380175" cy="438912"/>
          </a:xfrm>
          <a:prstGeom prst="rect">
            <a:avLst/>
          </a:prstGeom>
        </p:spPr>
      </p:pic>
      <p:sp>
        <p:nvSpPr>
          <p:cNvPr id="6" name="Shape 3"/>
          <p:cNvSpPr/>
          <p:nvPr/>
        </p:nvSpPr>
        <p:spPr>
          <a:xfrm>
            <a:off x="0" y="6565392"/>
            <a:ext cx="12191695" cy="292608"/>
          </a:xfrm>
          <a:prstGeom prst="rect">
            <a:avLst/>
          </a:prstGeom>
          <a:solidFill>
            <a:srgbClr val="083D28"/>
          </a:solidFill>
          <a:ln w="12700">
            <a:solidFill>
              <a:srgbClr val="083D28"/>
            </a:solidFill>
            <a:prstDash val="solid"/>
          </a:ln>
        </p:spPr>
      </p:sp>
      <p:sp>
        <p:nvSpPr>
          <p:cNvPr id="7" name="Text 4"/>
          <p:cNvSpPr/>
          <p:nvPr/>
        </p:nvSpPr>
        <p:spPr>
          <a:xfrm>
            <a:off x="365760" y="6633972"/>
            <a:ext cx="2926080" cy="109728"/>
          </a:xfrm>
          <a:prstGeom prst="rect">
            <a:avLst/>
          </a:prstGeom>
          <a:noFill/>
          <a:ln/>
        </p:spPr>
        <p:txBody>
          <a:bodyPr wrap="square" lIns="508" tIns="508" rIns="508" bIns="508" rtlCol="0" anchor="t"/>
          <a:lstStyle/>
          <a:p>
            <a:pPr algn="l" indent="0" marL="0">
              <a:buNone/>
            </a:pPr>
            <a:r>
              <a:rPr lang="en-US" sz="650" dirty="0">
                <a:solidFill>
                  <a:srgbClr val="FFFFFF"/>
                </a:solidFill>
                <a:latin typeface="Aptos" pitchFamily="34" charset="0"/>
                <a:ea typeface="Aptos" pitchFamily="34" charset="-122"/>
                <a:cs typeface="Aptos" pitchFamily="34" charset="-120"/>
              </a:rPr>
              <a:t>General Audience Deck</a:t>
            </a:r>
            <a:endParaRPr lang="en-US" sz="650" dirty="0"/>
          </a:p>
        </p:txBody>
      </p:sp>
      <p:sp>
        <p:nvSpPr>
          <p:cNvPr id="8" name="Text 5"/>
          <p:cNvSpPr/>
          <p:nvPr/>
        </p:nvSpPr>
        <p:spPr>
          <a:xfrm>
            <a:off x="6949440" y="6624828"/>
            <a:ext cx="4251960" cy="109728"/>
          </a:xfrm>
          <a:prstGeom prst="rect">
            <a:avLst/>
          </a:prstGeom>
          <a:noFill/>
          <a:ln/>
        </p:spPr>
        <p:txBody>
          <a:bodyPr wrap="square" lIns="508" tIns="508" rIns="508" bIns="508" rtlCol="0" anchor="t"/>
          <a:lstStyle/>
          <a:p>
            <a:pPr algn="r" indent="0" marL="0">
              <a:buNone/>
            </a:pPr>
            <a:r>
              <a:rPr lang="en-US" sz="540" dirty="0">
                <a:solidFill>
                  <a:srgbClr val="FFFFFF"/>
                </a:solidFill>
                <a:latin typeface="Aptos" pitchFamily="34" charset="0"/>
                <a:ea typeface="Aptos" pitchFamily="34" charset="-122"/>
                <a:cs typeface="Aptos" pitchFamily="34" charset="-120"/>
              </a:rPr>
              <a:t>Source base: verified source log and project control documents | Accessed 6 June 2026</a:t>
            </a:r>
            <a:endParaRPr lang="en-US" sz="540" dirty="0"/>
          </a:p>
        </p:txBody>
      </p:sp>
      <p:sp>
        <p:nvSpPr>
          <p:cNvPr id="9" name="Text 6"/>
          <p:cNvSpPr/>
          <p:nvPr/>
        </p:nvSpPr>
        <p:spPr>
          <a:xfrm>
            <a:off x="731520" y="1234440"/>
            <a:ext cx="10241280" cy="384048"/>
          </a:xfrm>
          <a:prstGeom prst="rect">
            <a:avLst/>
          </a:prstGeom>
          <a:noFill/>
          <a:ln/>
        </p:spPr>
        <p:txBody>
          <a:bodyPr wrap="square" lIns="508" tIns="508" rIns="508" bIns="508" rtlCol="0" anchor="t"/>
          <a:lstStyle/>
          <a:p>
            <a:pPr algn="ctr" indent="0" marL="0">
              <a:buNone/>
            </a:pPr>
            <a:r>
              <a:rPr lang="en-US" sz="2400" b="1" dirty="0">
                <a:solidFill>
                  <a:srgbClr val="333333"/>
                </a:solidFill>
                <a:latin typeface="Aptos" pitchFamily="34" charset="0"/>
                <a:ea typeface="Aptos" pitchFamily="34" charset="-122"/>
                <a:cs typeface="Aptos" pitchFamily="34" charset="-120"/>
              </a:rPr>
              <a:t>Responsible trust infrastructure begins with restraint.</a:t>
            </a:r>
            <a:endParaRPr lang="en-US" sz="2400" dirty="0"/>
          </a:p>
        </p:txBody>
      </p:sp>
      <p:sp>
        <p:nvSpPr>
          <p:cNvPr id="10" name="Shape 7"/>
          <p:cNvSpPr/>
          <p:nvPr/>
        </p:nvSpPr>
        <p:spPr>
          <a:xfrm>
            <a:off x="777240" y="2331720"/>
            <a:ext cx="1645920" cy="1234440"/>
          </a:xfrm>
          <a:prstGeom prst="roundRect">
            <a:avLst/>
          </a:prstGeom>
          <a:solidFill>
            <a:srgbClr val="F4E8C9"/>
          </a:solidFill>
          <a:ln w="12700">
            <a:solidFill>
              <a:srgbClr val="D9E2DA"/>
            </a:solidFill>
            <a:prstDash val="solid"/>
          </a:ln>
        </p:spPr>
      </p:sp>
      <p:pic>
        <p:nvPicPr>
          <p:cNvPr id="11" name="Image 1" descr="D:\Replit\AfricID\outputs\manual-20260603-212256\presentations\africid-decks\assets\v03\icon-check.png">    </p:cNvPr>
          <p:cNvPicPr>
            <a:picLocks noChangeAspect="1"/>
          </p:cNvPicPr>
          <p:nvPr/>
        </p:nvPicPr>
        <p:blipFill>
          <a:blip r:embed="rId2"/>
          <a:stretch>
            <a:fillRect/>
          </a:stretch>
        </p:blipFill>
        <p:spPr>
          <a:xfrm>
            <a:off x="1399032" y="2542032"/>
            <a:ext cx="402336" cy="402336"/>
          </a:xfrm>
          <a:prstGeom prst="rect">
            <a:avLst/>
          </a:prstGeom>
        </p:spPr>
      </p:pic>
      <p:sp>
        <p:nvSpPr>
          <p:cNvPr id="12" name="Text 8"/>
          <p:cNvSpPr/>
          <p:nvPr/>
        </p:nvSpPr>
        <p:spPr>
          <a:xfrm>
            <a:off x="941832" y="3054096"/>
            <a:ext cx="1316736" cy="219456"/>
          </a:xfrm>
          <a:prstGeom prst="rect">
            <a:avLst/>
          </a:prstGeom>
          <a:noFill/>
          <a:ln/>
        </p:spPr>
        <p:txBody>
          <a:bodyPr wrap="square" lIns="508" tIns="508" rIns="508" bIns="508" rtlCol="0" anchor="t"/>
          <a:lstStyle/>
          <a:p>
            <a:pPr algn="ctr" indent="0" marL="0">
              <a:buNone/>
            </a:pPr>
            <a:r>
              <a:rPr lang="en-US" sz="1550" b="1" dirty="0">
                <a:solidFill>
                  <a:srgbClr val="114B2E"/>
                </a:solidFill>
                <a:latin typeface="Aptos" pitchFamily="34" charset="0"/>
                <a:ea typeface="Aptos" pitchFamily="34" charset="-122"/>
                <a:cs typeface="Aptos" pitchFamily="34" charset="-120"/>
              </a:rPr>
              <a:t>Start narrow</a:t>
            </a:r>
            <a:endParaRPr lang="en-US" sz="1550" dirty="0"/>
          </a:p>
        </p:txBody>
      </p:sp>
      <p:sp>
        <p:nvSpPr>
          <p:cNvPr id="13" name="Shape 9"/>
          <p:cNvSpPr/>
          <p:nvPr/>
        </p:nvSpPr>
        <p:spPr>
          <a:xfrm>
            <a:off x="2496312" y="2944368"/>
            <a:ext cx="420624" cy="0"/>
          </a:xfrm>
          <a:prstGeom prst="line">
            <a:avLst/>
          </a:prstGeom>
          <a:noFill/>
          <a:ln w="21590">
            <a:solidFill>
              <a:srgbClr val="C89D3C"/>
            </a:solidFill>
            <a:prstDash val="solid"/>
            <a:tailEnd type="triangle"/>
          </a:ln>
        </p:spPr>
      </p:sp>
      <p:sp>
        <p:nvSpPr>
          <p:cNvPr id="14" name="Shape 10"/>
          <p:cNvSpPr/>
          <p:nvPr/>
        </p:nvSpPr>
        <p:spPr>
          <a:xfrm>
            <a:off x="2926080" y="2331720"/>
            <a:ext cx="1645920" cy="1234440"/>
          </a:xfrm>
          <a:prstGeom prst="roundRect">
            <a:avLst/>
          </a:prstGeom>
          <a:solidFill>
            <a:srgbClr val="FFFFFF"/>
          </a:solidFill>
          <a:ln w="12700">
            <a:solidFill>
              <a:srgbClr val="D9E2DA"/>
            </a:solidFill>
            <a:prstDash val="solid"/>
          </a:ln>
        </p:spPr>
      </p:sp>
      <p:pic>
        <p:nvPicPr>
          <p:cNvPr id="15" name="Image 2" descr="D:\Replit\AfricID\outputs\manual-20260603-212256\presentations\africid-decks\assets\v03\icon-shield.png">    </p:cNvPr>
          <p:cNvPicPr>
            <a:picLocks noChangeAspect="1"/>
          </p:cNvPicPr>
          <p:nvPr/>
        </p:nvPicPr>
        <p:blipFill>
          <a:blip r:embed="rId3"/>
          <a:stretch>
            <a:fillRect/>
          </a:stretch>
        </p:blipFill>
        <p:spPr>
          <a:xfrm>
            <a:off x="3547872" y="2542032"/>
            <a:ext cx="402336" cy="402336"/>
          </a:xfrm>
          <a:prstGeom prst="rect">
            <a:avLst/>
          </a:prstGeom>
        </p:spPr>
      </p:pic>
      <p:sp>
        <p:nvSpPr>
          <p:cNvPr id="16" name="Text 11"/>
          <p:cNvSpPr/>
          <p:nvPr/>
        </p:nvSpPr>
        <p:spPr>
          <a:xfrm>
            <a:off x="3090672" y="3054096"/>
            <a:ext cx="1316736" cy="219456"/>
          </a:xfrm>
          <a:prstGeom prst="rect">
            <a:avLst/>
          </a:prstGeom>
          <a:noFill/>
          <a:ln/>
        </p:spPr>
        <p:txBody>
          <a:bodyPr wrap="square" lIns="508" tIns="508" rIns="508" bIns="508" rtlCol="0" anchor="t"/>
          <a:lstStyle/>
          <a:p>
            <a:pPr algn="ctr" indent="0" marL="0">
              <a:buNone/>
            </a:pPr>
            <a:r>
              <a:rPr lang="en-US" sz="1550" b="1" dirty="0">
                <a:solidFill>
                  <a:srgbClr val="114B2E"/>
                </a:solidFill>
                <a:latin typeface="Aptos" pitchFamily="34" charset="0"/>
                <a:ea typeface="Aptos" pitchFamily="34" charset="-122"/>
                <a:cs typeface="Aptos" pitchFamily="34" charset="-120"/>
              </a:rPr>
              <a:t>Set rules</a:t>
            </a:r>
            <a:endParaRPr lang="en-US" sz="1550" dirty="0"/>
          </a:p>
        </p:txBody>
      </p:sp>
      <p:sp>
        <p:nvSpPr>
          <p:cNvPr id="17" name="Shape 12"/>
          <p:cNvSpPr/>
          <p:nvPr/>
        </p:nvSpPr>
        <p:spPr>
          <a:xfrm>
            <a:off x="4645152" y="2944368"/>
            <a:ext cx="420624" cy="0"/>
          </a:xfrm>
          <a:prstGeom prst="line">
            <a:avLst/>
          </a:prstGeom>
          <a:noFill/>
          <a:ln w="21590">
            <a:solidFill>
              <a:srgbClr val="C89D3C"/>
            </a:solidFill>
            <a:prstDash val="solid"/>
            <a:tailEnd type="triangle"/>
          </a:ln>
        </p:spPr>
      </p:sp>
      <p:sp>
        <p:nvSpPr>
          <p:cNvPr id="18" name="Shape 13"/>
          <p:cNvSpPr/>
          <p:nvPr/>
        </p:nvSpPr>
        <p:spPr>
          <a:xfrm>
            <a:off x="5074920" y="2331720"/>
            <a:ext cx="1645920" cy="1234440"/>
          </a:xfrm>
          <a:prstGeom prst="roundRect">
            <a:avLst/>
          </a:prstGeom>
          <a:solidFill>
            <a:srgbClr val="FFFFFF"/>
          </a:solidFill>
          <a:ln w="12700">
            <a:solidFill>
              <a:srgbClr val="D9E2DA"/>
            </a:solidFill>
            <a:prstDash val="solid"/>
          </a:ln>
        </p:spPr>
      </p:sp>
      <p:pic>
        <p:nvPicPr>
          <p:cNvPr id="19" name="Image 3" descr="D:\Replit\AfricID\outputs\manual-20260603-212256\presentations\africid-decks\assets\v03\icon-audit.png">    </p:cNvPr>
          <p:cNvPicPr>
            <a:picLocks noChangeAspect="1"/>
          </p:cNvPicPr>
          <p:nvPr/>
        </p:nvPicPr>
        <p:blipFill>
          <a:blip r:embed="rId4"/>
          <a:stretch>
            <a:fillRect/>
          </a:stretch>
        </p:blipFill>
        <p:spPr>
          <a:xfrm>
            <a:off x="5696712" y="2542032"/>
            <a:ext cx="402336" cy="402336"/>
          </a:xfrm>
          <a:prstGeom prst="rect">
            <a:avLst/>
          </a:prstGeom>
        </p:spPr>
      </p:pic>
      <p:sp>
        <p:nvSpPr>
          <p:cNvPr id="20" name="Text 14"/>
          <p:cNvSpPr/>
          <p:nvPr/>
        </p:nvSpPr>
        <p:spPr>
          <a:xfrm>
            <a:off x="5239512" y="3054096"/>
            <a:ext cx="1316736" cy="219456"/>
          </a:xfrm>
          <a:prstGeom prst="rect">
            <a:avLst/>
          </a:prstGeom>
          <a:noFill/>
          <a:ln/>
        </p:spPr>
        <p:txBody>
          <a:bodyPr wrap="square" lIns="508" tIns="508" rIns="508" bIns="508" rtlCol="0" anchor="t"/>
          <a:lstStyle/>
          <a:p>
            <a:pPr algn="ctr" indent="0" marL="0">
              <a:buNone/>
            </a:pPr>
            <a:r>
              <a:rPr lang="en-US" sz="1550" b="1" dirty="0">
                <a:solidFill>
                  <a:srgbClr val="114B2E"/>
                </a:solidFill>
                <a:latin typeface="Aptos" pitchFamily="34" charset="0"/>
                <a:ea typeface="Aptos" pitchFamily="34" charset="-122"/>
                <a:cs typeface="Aptos" pitchFamily="34" charset="-120"/>
              </a:rPr>
              <a:t>Test carefully</a:t>
            </a:r>
            <a:endParaRPr lang="en-US" sz="1550" dirty="0"/>
          </a:p>
        </p:txBody>
      </p:sp>
      <p:sp>
        <p:nvSpPr>
          <p:cNvPr id="21" name="Shape 15"/>
          <p:cNvSpPr/>
          <p:nvPr/>
        </p:nvSpPr>
        <p:spPr>
          <a:xfrm>
            <a:off x="6793992" y="2944368"/>
            <a:ext cx="420624" cy="0"/>
          </a:xfrm>
          <a:prstGeom prst="line">
            <a:avLst/>
          </a:prstGeom>
          <a:noFill/>
          <a:ln w="21590">
            <a:solidFill>
              <a:srgbClr val="C89D3C"/>
            </a:solidFill>
            <a:prstDash val="solid"/>
            <a:tailEnd type="triangle"/>
          </a:ln>
        </p:spPr>
      </p:sp>
      <p:sp>
        <p:nvSpPr>
          <p:cNvPr id="22" name="Shape 16"/>
          <p:cNvSpPr/>
          <p:nvPr/>
        </p:nvSpPr>
        <p:spPr>
          <a:xfrm>
            <a:off x="7223760" y="2331720"/>
            <a:ext cx="1645920" cy="1234440"/>
          </a:xfrm>
          <a:prstGeom prst="roundRect">
            <a:avLst/>
          </a:prstGeom>
          <a:solidFill>
            <a:srgbClr val="FFFFFF"/>
          </a:solidFill>
          <a:ln w="12700">
            <a:solidFill>
              <a:srgbClr val="D9E2DA"/>
            </a:solidFill>
            <a:prstDash val="solid"/>
          </a:ln>
        </p:spPr>
      </p:sp>
      <p:pic>
        <p:nvPicPr>
          <p:cNvPr id="23" name="Image 4" descr="D:\Replit\AfricID\outputs\manual-20260603-212256\presentations\africid-decks\assets\v03\icon-gov.png">    </p:cNvPr>
          <p:cNvPicPr>
            <a:picLocks noChangeAspect="1"/>
          </p:cNvPicPr>
          <p:nvPr/>
        </p:nvPicPr>
        <p:blipFill>
          <a:blip r:embed="rId5"/>
          <a:stretch>
            <a:fillRect/>
          </a:stretch>
        </p:blipFill>
        <p:spPr>
          <a:xfrm>
            <a:off x="7845552" y="2542032"/>
            <a:ext cx="402336" cy="402336"/>
          </a:xfrm>
          <a:prstGeom prst="rect">
            <a:avLst/>
          </a:prstGeom>
        </p:spPr>
      </p:pic>
      <p:sp>
        <p:nvSpPr>
          <p:cNvPr id="24" name="Text 17"/>
          <p:cNvSpPr/>
          <p:nvPr/>
        </p:nvSpPr>
        <p:spPr>
          <a:xfrm>
            <a:off x="7388352" y="3054096"/>
            <a:ext cx="1316736" cy="219456"/>
          </a:xfrm>
          <a:prstGeom prst="rect">
            <a:avLst/>
          </a:prstGeom>
          <a:noFill/>
          <a:ln/>
        </p:spPr>
        <p:txBody>
          <a:bodyPr wrap="square" lIns="508" tIns="508" rIns="508" bIns="508" rtlCol="0" anchor="t"/>
          <a:lstStyle/>
          <a:p>
            <a:pPr algn="ctr" indent="0" marL="0">
              <a:buNone/>
            </a:pPr>
            <a:r>
              <a:rPr lang="en-US" sz="1550" b="1" dirty="0">
                <a:solidFill>
                  <a:srgbClr val="114B2E"/>
                </a:solidFill>
                <a:latin typeface="Aptos" pitchFamily="34" charset="0"/>
                <a:ea typeface="Aptos" pitchFamily="34" charset="-122"/>
                <a:cs typeface="Aptos" pitchFamily="34" charset="-120"/>
              </a:rPr>
              <a:t>Govern openly</a:t>
            </a:r>
            <a:endParaRPr lang="en-US" sz="1550" dirty="0"/>
          </a:p>
        </p:txBody>
      </p:sp>
      <p:sp>
        <p:nvSpPr>
          <p:cNvPr id="25" name="Shape 18"/>
          <p:cNvSpPr/>
          <p:nvPr/>
        </p:nvSpPr>
        <p:spPr>
          <a:xfrm>
            <a:off x="8942832" y="2944368"/>
            <a:ext cx="420624" cy="0"/>
          </a:xfrm>
          <a:prstGeom prst="line">
            <a:avLst/>
          </a:prstGeom>
          <a:noFill/>
          <a:ln w="21590">
            <a:solidFill>
              <a:srgbClr val="C89D3C"/>
            </a:solidFill>
            <a:prstDash val="solid"/>
            <a:tailEnd type="triangle"/>
          </a:ln>
        </p:spPr>
      </p:sp>
      <p:sp>
        <p:nvSpPr>
          <p:cNvPr id="26" name="Shape 19"/>
          <p:cNvSpPr/>
          <p:nvPr/>
        </p:nvSpPr>
        <p:spPr>
          <a:xfrm>
            <a:off x="9372600" y="2331720"/>
            <a:ext cx="1645920" cy="1234440"/>
          </a:xfrm>
          <a:prstGeom prst="roundRect">
            <a:avLst/>
          </a:prstGeom>
          <a:solidFill>
            <a:srgbClr val="FFFFFF"/>
          </a:solidFill>
          <a:ln w="12700">
            <a:solidFill>
              <a:srgbClr val="D9E2DA"/>
            </a:solidFill>
            <a:prstDash val="solid"/>
          </a:ln>
        </p:spPr>
      </p:sp>
      <p:pic>
        <p:nvPicPr>
          <p:cNvPr id="27" name="Image 5" descr="D:\Replit\AfricID\outputs\manual-20260603-212256\presentations\africid-decks\assets\v03\icon-redress.png">    </p:cNvPr>
          <p:cNvPicPr>
            <a:picLocks noChangeAspect="1"/>
          </p:cNvPicPr>
          <p:nvPr/>
        </p:nvPicPr>
        <p:blipFill>
          <a:blip r:embed="rId6"/>
          <a:stretch>
            <a:fillRect/>
          </a:stretch>
        </p:blipFill>
        <p:spPr>
          <a:xfrm>
            <a:off x="9994392" y="2542032"/>
            <a:ext cx="402336" cy="402336"/>
          </a:xfrm>
          <a:prstGeom prst="rect">
            <a:avLst/>
          </a:prstGeom>
        </p:spPr>
      </p:pic>
      <p:sp>
        <p:nvSpPr>
          <p:cNvPr id="28" name="Text 20"/>
          <p:cNvSpPr/>
          <p:nvPr/>
        </p:nvSpPr>
        <p:spPr>
          <a:xfrm>
            <a:off x="9537192" y="3054096"/>
            <a:ext cx="1316736" cy="219456"/>
          </a:xfrm>
          <a:prstGeom prst="rect">
            <a:avLst/>
          </a:prstGeom>
          <a:noFill/>
          <a:ln/>
        </p:spPr>
        <p:txBody>
          <a:bodyPr wrap="square" lIns="508" tIns="508" rIns="508" bIns="508" rtlCol="0" anchor="t"/>
          <a:lstStyle/>
          <a:p>
            <a:pPr algn="ctr" indent="0" marL="0">
              <a:buNone/>
            </a:pPr>
            <a:r>
              <a:rPr lang="en-US" sz="1550" b="1" dirty="0">
                <a:solidFill>
                  <a:srgbClr val="114B2E"/>
                </a:solidFill>
                <a:latin typeface="Aptos" pitchFamily="34" charset="0"/>
                <a:ea typeface="Aptos" pitchFamily="34" charset="-122"/>
                <a:cs typeface="Aptos" pitchFamily="34" charset="-120"/>
              </a:rPr>
              <a:t>Correct errors</a:t>
            </a:r>
            <a:endParaRPr lang="en-US" sz="1550" dirty="0"/>
          </a:p>
        </p:txBody>
      </p:sp>
      <p:sp>
        <p:nvSpPr>
          <p:cNvPr id="29" name="Shape 21"/>
          <p:cNvSpPr/>
          <p:nvPr/>
        </p:nvSpPr>
        <p:spPr>
          <a:xfrm>
            <a:off x="1097280" y="4828032"/>
            <a:ext cx="9875520" cy="749808"/>
          </a:xfrm>
          <a:prstGeom prst="roundRect">
            <a:avLst/>
          </a:prstGeom>
          <a:solidFill>
            <a:srgbClr val="114B2E"/>
          </a:solidFill>
          <a:ln w="12700">
            <a:solidFill>
              <a:srgbClr val="114B2E"/>
            </a:solidFill>
            <a:prstDash val="solid"/>
          </a:ln>
        </p:spPr>
      </p:sp>
      <p:sp>
        <p:nvSpPr>
          <p:cNvPr id="30" name="Text 22"/>
          <p:cNvSpPr/>
          <p:nvPr/>
        </p:nvSpPr>
        <p:spPr>
          <a:xfrm>
            <a:off x="1417320" y="5038344"/>
            <a:ext cx="9235440" cy="292608"/>
          </a:xfrm>
          <a:prstGeom prst="rect">
            <a:avLst/>
          </a:prstGeom>
          <a:noFill/>
          <a:ln/>
        </p:spPr>
        <p:txBody>
          <a:bodyPr wrap="square" lIns="508" tIns="508" rIns="508" bIns="508" rtlCol="0" anchor="ctr"/>
          <a:lstStyle/>
          <a:p>
            <a:pPr algn="ctr" indent="0" marL="0">
              <a:buNone/>
            </a:pPr>
            <a:r>
              <a:rPr lang="en-US" sz="1600" b="1" dirty="0">
                <a:solidFill>
                  <a:srgbClr val="FFFFFF"/>
                </a:solidFill>
                <a:latin typeface="Aptos" pitchFamily="34" charset="0"/>
                <a:ea typeface="Aptos" pitchFamily="34" charset="-122"/>
                <a:cs typeface="Aptos" pitchFamily="34" charset="-120"/>
              </a:rPr>
              <a:t>Define authority and safeguards. Test one narrow use case. Evaluate before expansion.</a:t>
            </a:r>
            <a:endParaRPr lang="en-US" sz="16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8FAF7"/>
        </a:solidFill>
      </p:bgPr>
    </p:bg>
    <p:spTree>
      <p:nvGrpSpPr>
        <p:cNvPr id="1" name=""/>
        <p:cNvGrpSpPr/>
        <p:nvPr/>
      </p:nvGrpSpPr>
      <p:grpSpPr>
        <a:xfrm>
          <a:off x="0" y="0"/>
          <a:ext cx="0" cy="0"/>
          <a:chOff x="0" y="0"/>
          <a:chExt cx="0" cy="0"/>
        </a:xfrm>
      </p:grpSpPr>
      <p:sp>
        <p:nvSpPr>
          <p:cNvPr id="2" name="Shape 0"/>
          <p:cNvSpPr/>
          <p:nvPr/>
        </p:nvSpPr>
        <p:spPr>
          <a:xfrm>
            <a:off x="0" y="0"/>
            <a:ext cx="12191695" cy="118872"/>
          </a:xfrm>
          <a:prstGeom prst="rect">
            <a:avLst/>
          </a:prstGeom>
          <a:solidFill>
            <a:srgbClr val="083D28"/>
          </a:solidFill>
          <a:ln w="12700">
            <a:solidFill>
              <a:srgbClr val="083D28"/>
            </a:solidFill>
            <a:prstDash val="solid"/>
          </a:ln>
        </p:spPr>
      </p:sp>
      <p:sp>
        <p:nvSpPr>
          <p:cNvPr id="3" name="Text 1"/>
          <p:cNvSpPr/>
          <p:nvPr/>
        </p:nvSpPr>
        <p:spPr>
          <a:xfrm>
            <a:off x="566928" y="384048"/>
            <a:ext cx="8961120" cy="475488"/>
          </a:xfrm>
          <a:prstGeom prst="rect">
            <a:avLst/>
          </a:prstGeom>
          <a:noFill/>
          <a:ln/>
        </p:spPr>
        <p:txBody>
          <a:bodyPr wrap="square" lIns="508" tIns="508" rIns="508" bIns="508" rtlCol="0" anchor="t"/>
          <a:lstStyle/>
          <a:p>
            <a:pPr algn="l" indent="0" marL="0">
              <a:buNone/>
            </a:pPr>
            <a:r>
              <a:rPr lang="en-US" sz="2900" b="1" dirty="0">
                <a:solidFill>
                  <a:srgbClr val="114B2E"/>
                </a:solidFill>
                <a:latin typeface="Aptos" pitchFamily="34" charset="0"/>
                <a:ea typeface="Aptos" pitchFamily="34" charset="-122"/>
                <a:cs typeface="Aptos" pitchFamily="34" charset="-120"/>
              </a:rPr>
              <a:t>Source Base</a:t>
            </a:r>
            <a:endParaRPr lang="en-US" sz="2900" dirty="0"/>
          </a:p>
        </p:txBody>
      </p:sp>
      <p:sp>
        <p:nvSpPr>
          <p:cNvPr id="4" name="Shape 2"/>
          <p:cNvSpPr/>
          <p:nvPr/>
        </p:nvSpPr>
        <p:spPr>
          <a:xfrm>
            <a:off x="566928" y="987552"/>
            <a:ext cx="10058400" cy="0"/>
          </a:xfrm>
          <a:prstGeom prst="line">
            <a:avLst/>
          </a:prstGeom>
          <a:noFill/>
          <a:ln w="15240">
            <a:solidFill>
              <a:srgbClr val="C89D3C"/>
            </a:solidFill>
            <a:prstDash val="solid"/>
          </a:ln>
        </p:spPr>
      </p:sp>
      <p:pic>
        <p:nvPicPr>
          <p:cNvPr id="5" name="Image 0" descr="D:\Replit\AfricID\AfricID_ATRI_logo_clean_transparent.png">    </p:cNvPr>
          <p:cNvPicPr>
            <a:picLocks noChangeAspect="1"/>
          </p:cNvPicPr>
          <p:nvPr/>
        </p:nvPicPr>
        <p:blipFill>
          <a:blip r:embed="rId1"/>
          <a:stretch>
            <a:fillRect/>
          </a:stretch>
        </p:blipFill>
        <p:spPr>
          <a:xfrm>
            <a:off x="11064240" y="228600"/>
            <a:ext cx="380175" cy="438912"/>
          </a:xfrm>
          <a:prstGeom prst="rect">
            <a:avLst/>
          </a:prstGeom>
        </p:spPr>
      </p:pic>
      <p:sp>
        <p:nvSpPr>
          <p:cNvPr id="6" name="Shape 3"/>
          <p:cNvSpPr/>
          <p:nvPr/>
        </p:nvSpPr>
        <p:spPr>
          <a:xfrm>
            <a:off x="0" y="6565392"/>
            <a:ext cx="12191695" cy="292608"/>
          </a:xfrm>
          <a:prstGeom prst="rect">
            <a:avLst/>
          </a:prstGeom>
          <a:solidFill>
            <a:srgbClr val="083D28"/>
          </a:solidFill>
          <a:ln w="12700">
            <a:solidFill>
              <a:srgbClr val="083D28"/>
            </a:solidFill>
            <a:prstDash val="solid"/>
          </a:ln>
        </p:spPr>
      </p:sp>
      <p:sp>
        <p:nvSpPr>
          <p:cNvPr id="7" name="Text 4"/>
          <p:cNvSpPr/>
          <p:nvPr/>
        </p:nvSpPr>
        <p:spPr>
          <a:xfrm>
            <a:off x="365760" y="6633972"/>
            <a:ext cx="2926080" cy="109728"/>
          </a:xfrm>
          <a:prstGeom prst="rect">
            <a:avLst/>
          </a:prstGeom>
          <a:noFill/>
          <a:ln/>
        </p:spPr>
        <p:txBody>
          <a:bodyPr wrap="square" lIns="508" tIns="508" rIns="508" bIns="508" rtlCol="0" anchor="t"/>
          <a:lstStyle/>
          <a:p>
            <a:pPr algn="l" indent="0" marL="0">
              <a:buNone/>
            </a:pPr>
            <a:r>
              <a:rPr lang="en-US" sz="650" dirty="0">
                <a:solidFill>
                  <a:srgbClr val="FFFFFF"/>
                </a:solidFill>
                <a:latin typeface="Aptos" pitchFamily="34" charset="0"/>
                <a:ea typeface="Aptos" pitchFamily="34" charset="-122"/>
                <a:cs typeface="Aptos" pitchFamily="34" charset="-120"/>
              </a:rPr>
              <a:t>General Audience Deck</a:t>
            </a:r>
            <a:endParaRPr lang="en-US" sz="650" dirty="0"/>
          </a:p>
        </p:txBody>
      </p:sp>
      <p:sp>
        <p:nvSpPr>
          <p:cNvPr id="8" name="Text 5"/>
          <p:cNvSpPr/>
          <p:nvPr/>
        </p:nvSpPr>
        <p:spPr>
          <a:xfrm>
            <a:off x="6949440" y="6624828"/>
            <a:ext cx="4251960" cy="109728"/>
          </a:xfrm>
          <a:prstGeom prst="rect">
            <a:avLst/>
          </a:prstGeom>
          <a:noFill/>
          <a:ln/>
        </p:spPr>
        <p:txBody>
          <a:bodyPr wrap="square" lIns="508" tIns="508" rIns="508" bIns="508" rtlCol="0" anchor="t"/>
          <a:lstStyle/>
          <a:p>
            <a:pPr algn="r" indent="0" marL="0">
              <a:buNone/>
            </a:pPr>
            <a:r>
              <a:rPr lang="en-US" sz="540" dirty="0">
                <a:solidFill>
                  <a:srgbClr val="FFFFFF"/>
                </a:solidFill>
                <a:latin typeface="Aptos" pitchFamily="34" charset="0"/>
                <a:ea typeface="Aptos" pitchFamily="34" charset="-122"/>
                <a:cs typeface="Aptos" pitchFamily="34" charset="-120"/>
              </a:rPr>
              <a:t>Source base: verified source log and project control documents | Accessed 6 June 2026</a:t>
            </a:r>
            <a:endParaRPr lang="en-US" sz="540" dirty="0"/>
          </a:p>
        </p:txBody>
      </p:sp>
      <p:sp>
        <p:nvSpPr>
          <p:cNvPr id="9" name="Text 6"/>
          <p:cNvSpPr/>
          <p:nvPr/>
        </p:nvSpPr>
        <p:spPr>
          <a:xfrm>
            <a:off x="658368" y="1243584"/>
            <a:ext cx="9875520" cy="502920"/>
          </a:xfrm>
          <a:prstGeom prst="rect">
            <a:avLst/>
          </a:prstGeom>
          <a:noFill/>
          <a:ln/>
        </p:spPr>
        <p:txBody>
          <a:bodyPr wrap="square" lIns="508" tIns="508" rIns="508" bIns="508" rtlCol="0" anchor="t"/>
          <a:lstStyle/>
          <a:p>
            <a:pPr algn="l" indent="0" marL="0">
              <a:buNone/>
            </a:pPr>
            <a:r>
              <a:rPr lang="en-US" sz="2200" b="1" dirty="0">
                <a:solidFill>
                  <a:srgbClr val="333333"/>
                </a:solidFill>
                <a:latin typeface="Aptos" pitchFamily="34" charset="0"/>
                <a:ea typeface="Aptos" pitchFamily="34" charset="-122"/>
                <a:cs typeface="Aptos" pitchFamily="34" charset="-120"/>
              </a:rPr>
              <a:t>The presentation is grounded in the verified source log and project control documents.</a:t>
            </a:r>
            <a:endParaRPr lang="en-US" sz="2200" dirty="0"/>
          </a:p>
        </p:txBody>
      </p:sp>
      <p:sp>
        <p:nvSpPr>
          <p:cNvPr id="10" name="Shape 7"/>
          <p:cNvSpPr/>
          <p:nvPr/>
        </p:nvSpPr>
        <p:spPr>
          <a:xfrm>
            <a:off x="822960" y="2011680"/>
            <a:ext cx="4343400" cy="960120"/>
          </a:xfrm>
          <a:prstGeom prst="roundRect">
            <a:avLst/>
          </a:prstGeom>
          <a:solidFill>
            <a:srgbClr val="FFFFFF"/>
          </a:solidFill>
          <a:ln w="12700">
            <a:solidFill>
              <a:srgbClr val="D9E2DA"/>
            </a:solidFill>
            <a:prstDash val="solid"/>
          </a:ln>
        </p:spPr>
      </p:sp>
      <p:pic>
        <p:nvPicPr>
          <p:cNvPr id="11" name="Image 1" descr="D:\Replit\AfricID\outputs\manual-20260603-212256\presentations\africid-decks\assets\v03\icon-source.png">    </p:cNvPr>
          <p:cNvPicPr>
            <a:picLocks noChangeAspect="1"/>
          </p:cNvPicPr>
          <p:nvPr/>
        </p:nvPicPr>
        <p:blipFill>
          <a:blip r:embed="rId2"/>
          <a:stretch>
            <a:fillRect/>
          </a:stretch>
        </p:blipFill>
        <p:spPr>
          <a:xfrm>
            <a:off x="1024128" y="2231136"/>
            <a:ext cx="411480" cy="411480"/>
          </a:xfrm>
          <a:prstGeom prst="rect">
            <a:avLst/>
          </a:prstGeom>
        </p:spPr>
      </p:pic>
      <p:sp>
        <p:nvSpPr>
          <p:cNvPr id="12" name="Text 8"/>
          <p:cNvSpPr/>
          <p:nvPr/>
        </p:nvSpPr>
        <p:spPr>
          <a:xfrm>
            <a:off x="1600200" y="2157984"/>
            <a:ext cx="329184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AU and Africa</a:t>
            </a:r>
            <a:endParaRPr lang="en-US" sz="1800" dirty="0"/>
          </a:p>
        </p:txBody>
      </p:sp>
      <p:sp>
        <p:nvSpPr>
          <p:cNvPr id="13" name="Text 9"/>
          <p:cNvSpPr/>
          <p:nvPr/>
        </p:nvSpPr>
        <p:spPr>
          <a:xfrm>
            <a:off x="1600200" y="2468880"/>
            <a:ext cx="3337560" cy="292608"/>
          </a:xfrm>
          <a:prstGeom prst="rect">
            <a:avLst/>
          </a:prstGeom>
          <a:noFill/>
          <a:ln/>
        </p:spPr>
        <p:txBody>
          <a:bodyPr wrap="square" lIns="508" tIns="508" rIns="508" bIns="508" rtlCol="0" anchor="t"/>
          <a:lstStyle/>
          <a:p>
            <a:pPr algn="l" indent="0" marL="0">
              <a:buNone/>
            </a:pPr>
            <a:r>
              <a:rPr lang="en-US" sz="1500" dirty="0">
                <a:solidFill>
                  <a:srgbClr val="333333"/>
                </a:solidFill>
                <a:latin typeface="Aptos" pitchFamily="34" charset="0"/>
                <a:ea typeface="Aptos" pitchFamily="34" charset="-122"/>
                <a:cs typeface="Aptos" pitchFamily="34" charset="-120"/>
              </a:rPr>
              <a:t>Agenda 2063, Digital Transformation Strategy, AU Data Policy, Digital ID Interoperability, AfCFTA, CESA, Smart Africa, PAPSS.</a:t>
            </a:r>
            <a:endParaRPr lang="en-US" sz="1500" dirty="0"/>
          </a:p>
        </p:txBody>
      </p:sp>
      <p:sp>
        <p:nvSpPr>
          <p:cNvPr id="14" name="Shape 10"/>
          <p:cNvSpPr/>
          <p:nvPr/>
        </p:nvSpPr>
        <p:spPr>
          <a:xfrm>
            <a:off x="5989320" y="2011680"/>
            <a:ext cx="4343400" cy="960120"/>
          </a:xfrm>
          <a:prstGeom prst="roundRect">
            <a:avLst/>
          </a:prstGeom>
          <a:solidFill>
            <a:srgbClr val="FFFFFF"/>
          </a:solidFill>
          <a:ln w="12700">
            <a:solidFill>
              <a:srgbClr val="D9E2DA"/>
            </a:solidFill>
            <a:prstDash val="solid"/>
          </a:ln>
        </p:spPr>
      </p:sp>
      <p:pic>
        <p:nvPicPr>
          <p:cNvPr id="15" name="Image 2" descr="D:\Replit\AfricID\outputs\manual-20260603-212256\presentations\africid-decks\assets\v03\icon-doc.png">    </p:cNvPr>
          <p:cNvPicPr>
            <a:picLocks noChangeAspect="1"/>
          </p:cNvPicPr>
          <p:nvPr/>
        </p:nvPicPr>
        <p:blipFill>
          <a:blip r:embed="rId3"/>
          <a:stretch>
            <a:fillRect/>
          </a:stretch>
        </p:blipFill>
        <p:spPr>
          <a:xfrm>
            <a:off x="6190488" y="2231136"/>
            <a:ext cx="411480" cy="411480"/>
          </a:xfrm>
          <a:prstGeom prst="rect">
            <a:avLst/>
          </a:prstGeom>
        </p:spPr>
      </p:pic>
      <p:sp>
        <p:nvSpPr>
          <p:cNvPr id="16" name="Text 11"/>
          <p:cNvSpPr/>
          <p:nvPr/>
        </p:nvSpPr>
        <p:spPr>
          <a:xfrm>
            <a:off x="6766560" y="2157984"/>
            <a:ext cx="329184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Comparator references</a:t>
            </a:r>
            <a:endParaRPr lang="en-US" sz="1800" dirty="0"/>
          </a:p>
        </p:txBody>
      </p:sp>
      <p:sp>
        <p:nvSpPr>
          <p:cNvPr id="17" name="Text 12"/>
          <p:cNvSpPr/>
          <p:nvPr/>
        </p:nvSpPr>
        <p:spPr>
          <a:xfrm>
            <a:off x="6766560" y="2468880"/>
            <a:ext cx="3337560" cy="292608"/>
          </a:xfrm>
          <a:prstGeom prst="rect">
            <a:avLst/>
          </a:prstGeom>
          <a:noFill/>
          <a:ln/>
        </p:spPr>
        <p:txBody>
          <a:bodyPr wrap="square" lIns="508" tIns="508" rIns="508" bIns="508" rtlCol="0" anchor="t"/>
          <a:lstStyle/>
          <a:p>
            <a:pPr algn="l" indent="0" marL="0">
              <a:buNone/>
            </a:pPr>
            <a:r>
              <a:rPr lang="en-US" sz="1500" dirty="0">
                <a:solidFill>
                  <a:srgbClr val="333333"/>
                </a:solidFill>
                <a:latin typeface="Aptos" pitchFamily="34" charset="0"/>
                <a:ea typeface="Aptos" pitchFamily="34" charset="-122"/>
                <a:cs typeface="Aptos" pitchFamily="34" charset="-120"/>
              </a:rPr>
              <a:t>EU Digital Identity, World Bank ID4D, NIST, India, Singapore, selected DPI references, and other public digital-identity analyses.</a:t>
            </a:r>
            <a:endParaRPr lang="en-US" sz="1500" dirty="0"/>
          </a:p>
        </p:txBody>
      </p:sp>
      <p:sp>
        <p:nvSpPr>
          <p:cNvPr id="18" name="Shape 13"/>
          <p:cNvSpPr/>
          <p:nvPr/>
        </p:nvSpPr>
        <p:spPr>
          <a:xfrm>
            <a:off x="822960" y="3337560"/>
            <a:ext cx="4343400" cy="960120"/>
          </a:xfrm>
          <a:prstGeom prst="roundRect">
            <a:avLst/>
          </a:prstGeom>
          <a:solidFill>
            <a:srgbClr val="F7E6E6"/>
          </a:solidFill>
          <a:ln w="12700">
            <a:solidFill>
              <a:srgbClr val="D9E2DA"/>
            </a:solidFill>
            <a:prstDash val="solid"/>
          </a:ln>
        </p:spPr>
      </p:sp>
      <p:pic>
        <p:nvPicPr>
          <p:cNvPr id="19" name="Image 3" descr="D:\Replit\AfricID\outputs\manual-20260603-212256\presentations\africid-decks\assets\v03\icon-shield.png">    </p:cNvPr>
          <p:cNvPicPr>
            <a:picLocks noChangeAspect="1"/>
          </p:cNvPicPr>
          <p:nvPr/>
        </p:nvPicPr>
        <p:blipFill>
          <a:blip r:embed="rId4"/>
          <a:stretch>
            <a:fillRect/>
          </a:stretch>
        </p:blipFill>
        <p:spPr>
          <a:xfrm>
            <a:off x="1024128" y="3557016"/>
            <a:ext cx="411480" cy="411480"/>
          </a:xfrm>
          <a:prstGeom prst="rect">
            <a:avLst/>
          </a:prstGeom>
        </p:spPr>
      </p:pic>
      <p:sp>
        <p:nvSpPr>
          <p:cNvPr id="20" name="Text 14"/>
          <p:cNvSpPr/>
          <p:nvPr/>
        </p:nvSpPr>
        <p:spPr>
          <a:xfrm>
            <a:off x="1600200" y="3483864"/>
            <a:ext cx="329184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Safeguard reference</a:t>
            </a:r>
            <a:endParaRPr lang="en-US" sz="1800" dirty="0"/>
          </a:p>
        </p:txBody>
      </p:sp>
      <p:sp>
        <p:nvSpPr>
          <p:cNvPr id="21" name="Text 15"/>
          <p:cNvSpPr/>
          <p:nvPr/>
        </p:nvSpPr>
        <p:spPr>
          <a:xfrm>
            <a:off x="1600200" y="3794760"/>
            <a:ext cx="3337560" cy="292608"/>
          </a:xfrm>
          <a:prstGeom prst="rect">
            <a:avLst/>
          </a:prstGeom>
          <a:noFill/>
          <a:ln/>
        </p:spPr>
        <p:txBody>
          <a:bodyPr wrap="square" lIns="508" tIns="508" rIns="508" bIns="508" rtlCol="0" anchor="t"/>
          <a:lstStyle/>
          <a:p>
            <a:pPr algn="l" indent="0" marL="0">
              <a:buNone/>
            </a:pPr>
            <a:r>
              <a:rPr lang="en-US" sz="1500" dirty="0">
                <a:solidFill>
                  <a:srgbClr val="333333"/>
                </a:solidFill>
                <a:latin typeface="Aptos" pitchFamily="34" charset="0"/>
                <a:ea typeface="Aptos" pitchFamily="34" charset="-122"/>
                <a:cs typeface="Aptos" pitchFamily="34" charset="-120"/>
              </a:rPr>
              <a:t>Social-credit comparison is used only to clarify what ATRI must not become.</a:t>
            </a:r>
            <a:endParaRPr lang="en-US" sz="1500" dirty="0"/>
          </a:p>
        </p:txBody>
      </p:sp>
      <p:sp>
        <p:nvSpPr>
          <p:cNvPr id="22" name="Shape 16"/>
          <p:cNvSpPr/>
          <p:nvPr/>
        </p:nvSpPr>
        <p:spPr>
          <a:xfrm>
            <a:off x="5989320" y="3337560"/>
            <a:ext cx="4343400" cy="960120"/>
          </a:xfrm>
          <a:prstGeom prst="roundRect">
            <a:avLst/>
          </a:prstGeom>
          <a:solidFill>
            <a:srgbClr val="FFFFFF"/>
          </a:solidFill>
          <a:ln w="12700">
            <a:solidFill>
              <a:srgbClr val="D9E2DA"/>
            </a:solidFill>
            <a:prstDash val="solid"/>
          </a:ln>
        </p:spPr>
      </p:sp>
      <p:pic>
        <p:nvPicPr>
          <p:cNvPr id="23" name="Image 4" descr="D:\Replit\AfricID\outputs\manual-20260603-212256\presentations\africid-decks\assets\v03\icon-check.png">    </p:cNvPr>
          <p:cNvPicPr>
            <a:picLocks noChangeAspect="1"/>
          </p:cNvPicPr>
          <p:nvPr/>
        </p:nvPicPr>
        <p:blipFill>
          <a:blip r:embed="rId5"/>
          <a:stretch>
            <a:fillRect/>
          </a:stretch>
        </p:blipFill>
        <p:spPr>
          <a:xfrm>
            <a:off x="6190488" y="3557016"/>
            <a:ext cx="411480" cy="411480"/>
          </a:xfrm>
          <a:prstGeom prst="rect">
            <a:avLst/>
          </a:prstGeom>
        </p:spPr>
      </p:pic>
      <p:sp>
        <p:nvSpPr>
          <p:cNvPr id="24" name="Text 17"/>
          <p:cNvSpPr/>
          <p:nvPr/>
        </p:nvSpPr>
        <p:spPr>
          <a:xfrm>
            <a:off x="6766560" y="3483864"/>
            <a:ext cx="3291840" cy="219456"/>
          </a:xfrm>
          <a:prstGeom prst="rect">
            <a:avLst/>
          </a:prstGeom>
          <a:noFill/>
          <a:ln/>
        </p:spPr>
        <p:txBody>
          <a:bodyPr wrap="square" lIns="508" tIns="508" rIns="508" bIns="508" rtlCol="0" anchor="t"/>
          <a:lstStyle/>
          <a:p>
            <a:pPr algn="l" indent="0" marL="0">
              <a:buNone/>
            </a:pPr>
            <a:r>
              <a:rPr lang="en-US" sz="1800" b="1" dirty="0">
                <a:solidFill>
                  <a:srgbClr val="114B2E"/>
                </a:solidFill>
                <a:latin typeface="Aptos" pitchFamily="34" charset="0"/>
                <a:ea typeface="Aptos" pitchFamily="34" charset="-122"/>
                <a:cs typeface="Aptos" pitchFamily="34" charset="-120"/>
              </a:rPr>
              <a:t>Project base</a:t>
            </a:r>
            <a:endParaRPr lang="en-US" sz="1800" dirty="0"/>
          </a:p>
        </p:txBody>
      </p:sp>
      <p:sp>
        <p:nvSpPr>
          <p:cNvPr id="25" name="Text 18"/>
          <p:cNvSpPr/>
          <p:nvPr/>
        </p:nvSpPr>
        <p:spPr>
          <a:xfrm>
            <a:off x="6766560" y="3794760"/>
            <a:ext cx="3337560" cy="292608"/>
          </a:xfrm>
          <a:prstGeom prst="rect">
            <a:avLst/>
          </a:prstGeom>
          <a:noFill/>
          <a:ln/>
        </p:spPr>
        <p:txBody>
          <a:bodyPr wrap="square" lIns="508" tIns="508" rIns="508" bIns="508" rtlCol="0" anchor="t"/>
          <a:lstStyle/>
          <a:p>
            <a:pPr algn="l" indent="0" marL="0">
              <a:buNone/>
            </a:pPr>
            <a:r>
              <a:rPr lang="en-US" sz="1500" dirty="0">
                <a:solidFill>
                  <a:srgbClr val="333333"/>
                </a:solidFill>
                <a:latin typeface="Aptos" pitchFamily="34" charset="0"/>
                <a:ea typeface="Aptos" pitchFamily="34" charset="-122"/>
                <a:cs typeface="Aptos" pitchFamily="34" charset="-120"/>
              </a:rPr>
              <a:t>Strategic Foundation Memo, Concept Note, AU Alignment Matrix, Comparator Brief, and Funding Strategy Memo.</a:t>
            </a:r>
            <a:endParaRPr lang="en-US" sz="15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114B2E"/>
        </a:solidFill>
      </p:bgPr>
    </p:bg>
    <p:spTree>
      <p:nvGrpSpPr>
        <p:cNvPr id="1" name=""/>
        <p:cNvGrpSpPr/>
        <p:nvPr/>
      </p:nvGrpSpPr>
      <p:grpSpPr>
        <a:xfrm>
          <a:off x="0" y="0"/>
          <a:ext cx="0" cy="0"/>
          <a:chOff x="0" y="0"/>
          <a:chExt cx="0" cy="0"/>
        </a:xfrm>
      </p:grpSpPr>
      <p:sp>
        <p:nvSpPr>
          <p:cNvPr id="2" name="Shape 0"/>
          <p:cNvSpPr/>
          <p:nvPr/>
        </p:nvSpPr>
        <p:spPr>
          <a:xfrm>
            <a:off x="10561320" y="292608"/>
            <a:ext cx="737301" cy="822960"/>
          </a:xfrm>
          <a:prstGeom prst="roundRect">
            <a:avLst/>
          </a:prstGeom>
          <a:solidFill>
            <a:srgbClr val="FFFFFF"/>
          </a:solidFill>
          <a:ln w="12700">
            <a:solidFill>
              <a:srgbClr val="C89D3C"/>
            </a:solidFill>
            <a:prstDash val="solid"/>
          </a:ln>
        </p:spPr>
      </p:sp>
      <p:pic>
        <p:nvPicPr>
          <p:cNvPr id="3" name="Image 0" descr="D:\Replit\AfricID\AfricID_ATRI_logo_clean_transparent.png">    </p:cNvPr>
          <p:cNvPicPr>
            <a:picLocks noChangeAspect="1"/>
          </p:cNvPicPr>
          <p:nvPr/>
        </p:nvPicPr>
        <p:blipFill>
          <a:blip r:embed="rId1"/>
          <a:stretch>
            <a:fillRect/>
          </a:stretch>
        </p:blipFill>
        <p:spPr>
          <a:xfrm>
            <a:off x="10652760" y="384048"/>
            <a:ext cx="554421" cy="640080"/>
          </a:xfrm>
          <a:prstGeom prst="rect">
            <a:avLst/>
          </a:prstGeom>
        </p:spPr>
      </p:pic>
      <p:sp>
        <p:nvSpPr>
          <p:cNvPr id="4" name="Text 1"/>
          <p:cNvSpPr/>
          <p:nvPr/>
        </p:nvSpPr>
        <p:spPr>
          <a:xfrm>
            <a:off x="777240" y="1078992"/>
            <a:ext cx="8046720" cy="713232"/>
          </a:xfrm>
          <a:prstGeom prst="rect">
            <a:avLst/>
          </a:prstGeom>
          <a:noFill/>
          <a:ln/>
        </p:spPr>
        <p:txBody>
          <a:bodyPr wrap="square" lIns="508" tIns="508" rIns="508" bIns="508" rtlCol="0" anchor="t"/>
          <a:lstStyle/>
          <a:p>
            <a:pPr algn="l" indent="0" marL="0">
              <a:buNone/>
            </a:pPr>
            <a:r>
              <a:rPr lang="en-US" sz="3600" b="1" dirty="0">
                <a:solidFill>
                  <a:srgbClr val="FFFFFF"/>
                </a:solidFill>
                <a:latin typeface="Aptos" pitchFamily="34" charset="0"/>
                <a:ea typeface="Aptos" pitchFamily="34" charset="-122"/>
                <a:cs typeface="Aptos" pitchFamily="34" charset="-120"/>
              </a:rPr>
              <a:t>The Principle</a:t>
            </a:r>
            <a:endParaRPr lang="en-US" sz="3600" dirty="0"/>
          </a:p>
        </p:txBody>
      </p:sp>
      <p:sp>
        <p:nvSpPr>
          <p:cNvPr id="5" name="Shape 2"/>
          <p:cNvSpPr/>
          <p:nvPr/>
        </p:nvSpPr>
        <p:spPr>
          <a:xfrm>
            <a:off x="777240" y="2148840"/>
            <a:ext cx="4892040" cy="0"/>
          </a:xfrm>
          <a:prstGeom prst="line">
            <a:avLst/>
          </a:prstGeom>
          <a:noFill/>
          <a:ln w="15240">
            <a:solidFill>
              <a:srgbClr val="C89D3C"/>
            </a:solidFill>
            <a:prstDash val="solid"/>
          </a:ln>
        </p:spPr>
      </p:sp>
      <p:sp>
        <p:nvSpPr>
          <p:cNvPr id="6" name="Text 3"/>
          <p:cNvSpPr/>
          <p:nvPr/>
        </p:nvSpPr>
        <p:spPr>
          <a:xfrm>
            <a:off x="777240" y="2578608"/>
            <a:ext cx="7178040" cy="841248"/>
          </a:xfrm>
          <a:prstGeom prst="rect">
            <a:avLst/>
          </a:prstGeom>
          <a:noFill/>
          <a:ln/>
        </p:spPr>
        <p:txBody>
          <a:bodyPr wrap="square" lIns="508" tIns="508" rIns="508" bIns="508" rtlCol="0" anchor="t"/>
          <a:lstStyle/>
          <a:p>
            <a:pPr algn="l" indent="0" marL="0">
              <a:buNone/>
            </a:pPr>
            <a:r>
              <a:rPr lang="en-US" sz="2200" dirty="0">
                <a:solidFill>
                  <a:srgbClr val="EAF2ED"/>
                </a:solidFill>
                <a:latin typeface="Aptos" pitchFamily="34" charset="0"/>
                <a:ea typeface="Aptos" pitchFamily="34" charset="-122"/>
                <a:cs typeface="Aptos" pitchFamily="34" charset="-120"/>
              </a:rPr>
              <a:t>Make legitimate claims easier to verify while protecting people from being reduced to a score.</a:t>
            </a:r>
            <a:endParaRPr lang="en-US" sz="2200" dirty="0"/>
          </a:p>
        </p:txBody>
      </p:sp>
      <p:sp>
        <p:nvSpPr>
          <p:cNvPr id="7" name="Shape 4"/>
          <p:cNvSpPr/>
          <p:nvPr/>
        </p:nvSpPr>
        <p:spPr>
          <a:xfrm>
            <a:off x="777240" y="4572000"/>
            <a:ext cx="8138160" cy="658368"/>
          </a:xfrm>
          <a:prstGeom prst="roundRect">
            <a:avLst/>
          </a:prstGeom>
          <a:solidFill>
            <a:srgbClr val="0D4A31"/>
          </a:solidFill>
          <a:ln w="12700">
            <a:solidFill>
              <a:srgbClr val="C89D3C"/>
            </a:solidFill>
            <a:prstDash val="solid"/>
          </a:ln>
        </p:spPr>
      </p:sp>
      <p:sp>
        <p:nvSpPr>
          <p:cNvPr id="8" name="Text 5"/>
          <p:cNvSpPr/>
          <p:nvPr/>
        </p:nvSpPr>
        <p:spPr>
          <a:xfrm>
            <a:off x="1051560" y="4800600"/>
            <a:ext cx="7589520" cy="128016"/>
          </a:xfrm>
          <a:prstGeom prst="rect">
            <a:avLst/>
          </a:prstGeom>
          <a:noFill/>
          <a:ln/>
        </p:spPr>
        <p:txBody>
          <a:bodyPr wrap="square" lIns="508" tIns="508" rIns="508" bIns="508" rtlCol="0" anchor="t"/>
          <a:lstStyle/>
          <a:p>
            <a:pPr algn="ctr" indent="0" marL="0">
              <a:buNone/>
            </a:pPr>
            <a:r>
              <a:rPr lang="en-US" sz="1420" b="1" dirty="0">
                <a:solidFill>
                  <a:srgbClr val="FFFFFF"/>
                </a:solidFill>
                <a:latin typeface="Aptos" pitchFamily="34" charset="0"/>
                <a:ea typeface="Aptos" pitchFamily="34" charset="-122"/>
                <a:cs typeface="Aptos" pitchFamily="34" charset="-120"/>
              </a:rPr>
              <a:t>Requested response: confirm fit, pathway, safeguards, and the right next discussion.</a:t>
            </a:r>
            <a:endParaRPr lang="en-US" sz="1420" dirty="0"/>
          </a:p>
        </p:txBody>
      </p:sp>
      <p:sp>
        <p:nvSpPr>
          <p:cNvPr id="9" name="Text 6"/>
          <p:cNvSpPr/>
          <p:nvPr/>
        </p:nvSpPr>
        <p:spPr>
          <a:xfrm>
            <a:off x="777240" y="5806440"/>
            <a:ext cx="2743200" cy="219456"/>
          </a:xfrm>
          <a:prstGeom prst="rect">
            <a:avLst/>
          </a:prstGeom>
          <a:noFill/>
          <a:ln/>
        </p:spPr>
        <p:txBody>
          <a:bodyPr wrap="square" lIns="508" tIns="508" rIns="508" bIns="508" rtlCol="0" anchor="t"/>
          <a:lstStyle/>
          <a:p>
            <a:pPr algn="l" indent="0" marL="0">
              <a:buNone/>
            </a:pPr>
            <a:r>
              <a:rPr lang="en-US" sz="2000" b="1" dirty="0">
                <a:solidFill>
                  <a:srgbClr val="C89D3C"/>
                </a:solidFill>
                <a:latin typeface="Aptos" pitchFamily="34" charset="0"/>
                <a:ea typeface="Aptos" pitchFamily="34" charset="-122"/>
                <a:cs typeface="Aptos" pitchFamily="34" charset="-120"/>
              </a:rPr>
              <a:t>AfricID / ATRI</a:t>
            </a:r>
            <a:endParaRPr lang="en-US" sz="2000" dirty="0"/>
          </a:p>
        </p:txBody>
      </p:sp>
      <p:sp>
        <p:nvSpPr>
          <p:cNvPr id="10" name="Shape 7"/>
          <p:cNvSpPr/>
          <p:nvPr/>
        </p:nvSpPr>
        <p:spPr>
          <a:xfrm>
            <a:off x="0" y="6565392"/>
            <a:ext cx="12191695" cy="292608"/>
          </a:xfrm>
          <a:prstGeom prst="rect">
            <a:avLst/>
          </a:prstGeom>
          <a:solidFill>
            <a:srgbClr val="083D28"/>
          </a:solidFill>
          <a:ln w="12700">
            <a:solidFill>
              <a:srgbClr val="083D28"/>
            </a:solidFill>
            <a:prstDash val="solid"/>
          </a:ln>
        </p:spPr>
      </p:sp>
      <p:sp>
        <p:nvSpPr>
          <p:cNvPr id="11" name="Text 8"/>
          <p:cNvSpPr/>
          <p:nvPr/>
        </p:nvSpPr>
        <p:spPr>
          <a:xfrm>
            <a:off x="365760" y="6633972"/>
            <a:ext cx="2926080" cy="109728"/>
          </a:xfrm>
          <a:prstGeom prst="rect">
            <a:avLst/>
          </a:prstGeom>
          <a:noFill/>
          <a:ln/>
        </p:spPr>
        <p:txBody>
          <a:bodyPr wrap="square" lIns="508" tIns="508" rIns="508" bIns="508" rtlCol="0" anchor="t"/>
          <a:lstStyle/>
          <a:p>
            <a:pPr algn="l" indent="0" marL="0">
              <a:buNone/>
            </a:pPr>
            <a:r>
              <a:rPr lang="en-US" sz="650" dirty="0">
                <a:solidFill>
                  <a:srgbClr val="FFFFFF"/>
                </a:solidFill>
                <a:latin typeface="Aptos" pitchFamily="34" charset="0"/>
                <a:ea typeface="Aptos" pitchFamily="34" charset="-122"/>
                <a:cs typeface="Aptos" pitchFamily="34" charset="-120"/>
              </a:rPr>
              <a:t>General Audience Deck</a:t>
            </a:r>
            <a:endParaRPr lang="en-US" sz="650" dirty="0"/>
          </a:p>
        </p:txBody>
      </p:sp>
      <p:sp>
        <p:nvSpPr>
          <p:cNvPr id="12" name="Text 9"/>
          <p:cNvSpPr/>
          <p:nvPr/>
        </p:nvSpPr>
        <p:spPr>
          <a:xfrm>
            <a:off x="6949440" y="6624828"/>
            <a:ext cx="4251960" cy="109728"/>
          </a:xfrm>
          <a:prstGeom prst="rect">
            <a:avLst/>
          </a:prstGeom>
          <a:noFill/>
          <a:ln/>
        </p:spPr>
        <p:txBody>
          <a:bodyPr wrap="square" lIns="508" tIns="508" rIns="508" bIns="508" rtlCol="0" anchor="t"/>
          <a:lstStyle/>
          <a:p>
            <a:pPr algn="r" indent="0" marL="0">
              <a:buNone/>
            </a:pPr>
            <a:r>
              <a:rPr lang="en-US" sz="540" dirty="0">
                <a:solidFill>
                  <a:srgbClr val="FFFFFF"/>
                </a:solidFill>
                <a:latin typeface="Aptos" pitchFamily="34" charset="0"/>
                <a:ea typeface="Aptos" pitchFamily="34" charset="-122"/>
                <a:cs typeface="Aptos" pitchFamily="34" charset="-120"/>
              </a:rPr>
              <a:t>Source base: verified source log and project control documents | Accessed 6 June 2026</a:t>
            </a:r>
            <a:endParaRPr lang="en-US" sz="54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11</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vector>
  </TitlesOfParts>
  <Company>AfricID / ATRI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itle>AfricID / ATRI - General Audience Deck v0.6</dc:title>
  <dc:subject>Public-facing PowerPoint briefing explaining AfricID / ATRI in plain language, including verified claims, data safeguards, responsible adoption, and why trust infrastructure matters.</dc:subject>
  <dc:creator>ATRI Exploratory Group</dc:creator>
  <cp:lastModifiedBy>AfricID / ATRI</cp:lastModifiedBy>
  <cp:revision>1</cp:revision>
  <dcterms:created xsi:type="dcterms:W3CDTF">2026-06-06T16:52:41Z</dcterms:created>
  <dcterms:modified xsi:type="dcterms:W3CDTF">2026-06-06T16:52:41Z</dcterms:modified>
  <cp:keywords>AfricID, ATRI, Decks, General, Audience, Public-facing, PowerPoint, briefing, explaining, plain</cp:keywords>
</cp:coreProperties>
</file>